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8" r:id="rId2"/>
    <p:sldMasterId id="2147483724" r:id="rId3"/>
    <p:sldMasterId id="2147483738" r:id="rId4"/>
  </p:sldMasterIdLst>
  <p:notesMasterIdLst>
    <p:notesMasterId r:id="rId42"/>
  </p:notesMasterIdLst>
  <p:sldIdLst>
    <p:sldId id="360" r:id="rId5"/>
    <p:sldId id="380" r:id="rId6"/>
    <p:sldId id="393" r:id="rId7"/>
    <p:sldId id="411" r:id="rId8"/>
    <p:sldId id="412" r:id="rId9"/>
    <p:sldId id="413" r:id="rId10"/>
    <p:sldId id="414" r:id="rId11"/>
    <p:sldId id="415" r:id="rId12"/>
    <p:sldId id="416" r:id="rId13"/>
    <p:sldId id="417" r:id="rId14"/>
    <p:sldId id="392" r:id="rId15"/>
    <p:sldId id="394" r:id="rId16"/>
    <p:sldId id="395" r:id="rId17"/>
    <p:sldId id="396" r:id="rId18"/>
    <p:sldId id="400" r:id="rId19"/>
    <p:sldId id="383" r:id="rId20"/>
    <p:sldId id="427" r:id="rId21"/>
    <p:sldId id="418" r:id="rId22"/>
    <p:sldId id="399" r:id="rId23"/>
    <p:sldId id="401" r:id="rId24"/>
    <p:sldId id="397" r:id="rId25"/>
    <p:sldId id="402" r:id="rId26"/>
    <p:sldId id="403" r:id="rId27"/>
    <p:sldId id="384" r:id="rId28"/>
    <p:sldId id="404" r:id="rId29"/>
    <p:sldId id="423" r:id="rId30"/>
    <p:sldId id="425" r:id="rId31"/>
    <p:sldId id="406" r:id="rId32"/>
    <p:sldId id="408" r:id="rId33"/>
    <p:sldId id="421" r:id="rId34"/>
    <p:sldId id="422" r:id="rId35"/>
    <p:sldId id="419" r:id="rId36"/>
    <p:sldId id="424" r:id="rId37"/>
    <p:sldId id="405" r:id="rId38"/>
    <p:sldId id="428" r:id="rId39"/>
    <p:sldId id="426" r:id="rId40"/>
    <p:sldId id="301" r:id="rId4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B02BE"/>
    <a:srgbClr val="B61A0A"/>
    <a:srgbClr val="660066"/>
    <a:srgbClr val="4B01CF"/>
    <a:srgbClr val="016514"/>
    <a:srgbClr val="D6009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163" autoAdjust="0"/>
  </p:normalViewPr>
  <p:slideViewPr>
    <p:cSldViewPr>
      <p:cViewPr varScale="1">
        <p:scale>
          <a:sx n="100" d="100"/>
          <a:sy n="100" d="100"/>
        </p:scale>
        <p:origin x="-19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E639E2-0A43-450A-9F9A-919820B90D71}" type="doc">
      <dgm:prSet loTypeId="urn:microsoft.com/office/officeart/2005/8/layout/radial4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B31A1D-49F9-4DF8-A0E4-2D7BD0064B01}" type="pres">
      <dgm:prSet presAssocID="{92E639E2-0A43-450A-9F9A-919820B90D7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A358F8BE-102A-4446-AC7B-5A42BE2D7414}" type="presOf" srcId="{92E639E2-0A43-450A-9F9A-919820B90D71}" destId="{D9B31A1D-49F9-4DF8-A0E4-2D7BD0064B01}" srcOrd="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B6E0B-C6DA-425B-B187-F7A3679BB8F1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3FB90-A246-4156-8E16-CF1DC390F4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8269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6444" y="2130126"/>
            <a:ext cx="7771113" cy="14702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457" y="3885866"/>
            <a:ext cx="6401086" cy="1752871"/>
          </a:xfrm>
        </p:spPr>
        <p:txBody>
          <a:bodyPr/>
          <a:lstStyle>
            <a:lvl1pPr marL="0" indent="0" algn="ctr">
              <a:buNone/>
              <a:defRPr/>
            </a:lvl1pPr>
            <a:lvl2pPr marL="412394" indent="0" algn="ctr">
              <a:buNone/>
              <a:defRPr/>
            </a:lvl2pPr>
            <a:lvl3pPr marL="824789" indent="0" algn="ctr">
              <a:buNone/>
              <a:defRPr/>
            </a:lvl3pPr>
            <a:lvl4pPr marL="1237183" indent="0" algn="ctr">
              <a:buNone/>
              <a:defRPr/>
            </a:lvl4pPr>
            <a:lvl5pPr marL="1649578" indent="0" algn="ctr">
              <a:buNone/>
              <a:defRPr/>
            </a:lvl5pPr>
            <a:lvl6pPr marL="2061972" indent="0" algn="ctr">
              <a:buNone/>
              <a:defRPr/>
            </a:lvl6pPr>
            <a:lvl7pPr marL="2474366" indent="0" algn="ctr">
              <a:buNone/>
              <a:defRPr/>
            </a:lvl7pPr>
            <a:lvl8pPr marL="2886761" indent="0" algn="ctr">
              <a:buNone/>
              <a:defRPr/>
            </a:lvl8pPr>
            <a:lvl9pPr marL="3299155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3702594"/>
      </p:ext>
    </p:extLst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6781559"/>
      </p:ext>
    </p:extLst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28365" y="331354"/>
            <a:ext cx="1956364" cy="572767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9272" y="331354"/>
            <a:ext cx="5731804" cy="572767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2625113"/>
      </p:ext>
    </p:extLst>
  </p:cSld>
  <p:clrMapOvr>
    <a:masterClrMapping/>
  </p:clrMapOvr>
  <p:transition>
    <p:randomBa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59272" y="331354"/>
            <a:ext cx="7825456" cy="572767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08540"/>
      </p:ext>
    </p:extLst>
  </p:cSld>
  <p:clrMapOvr>
    <a:masterClrMapping/>
  </p:clrMapOvr>
  <p:transition>
    <p:randomBa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9272" y="331354"/>
            <a:ext cx="7825456" cy="82623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6444" y="1980945"/>
            <a:ext cx="7771113" cy="4078078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xmlns="" val="3412395100"/>
      </p:ext>
    </p:extLst>
  </p:cSld>
  <p:clrMapOvr>
    <a:masterClrMapping/>
  </p:clrMapOvr>
  <p:transition>
    <p:randomBa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8320-0398-4ABE-92E1-A1C6E15E5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6884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F3CD-5035-4703-B8BD-8B0ADBB5EF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6394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20F5-454D-457E-A5C7-876E431F72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3739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BD8F-58F0-403A-AE0B-C1DB8B4670C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0638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2B63-8F45-4590-8844-228A3CC18BF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862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4808-778D-4864-A640-B9850C0F1DD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591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4964048"/>
      </p:ext>
    </p:extLst>
  </p:cSld>
  <p:clrMapOvr>
    <a:masterClrMapping/>
  </p:clrMapOvr>
  <p:transition>
    <p:randomBar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9C95-5E9F-47A3-8045-B999F73AA9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9533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0A05-2632-486E-A935-A1B9BB597A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0672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3F34-398F-4834-887B-D10E6149CE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33715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2B69-228A-4AD5-B4A5-CEE4C054F20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69794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F385-B190-445A-8A80-A9EA7EDE28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266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463E3A28-7738-4D58-8971-01C4DC9987E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8406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6444" y="2130126"/>
            <a:ext cx="7771113" cy="14702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457" y="3885866"/>
            <a:ext cx="6401086" cy="1752871"/>
          </a:xfrm>
        </p:spPr>
        <p:txBody>
          <a:bodyPr/>
          <a:lstStyle>
            <a:lvl1pPr marL="0" indent="0" algn="ctr">
              <a:buNone/>
              <a:defRPr/>
            </a:lvl1pPr>
            <a:lvl2pPr marL="412394" indent="0" algn="ctr">
              <a:buNone/>
              <a:defRPr/>
            </a:lvl2pPr>
            <a:lvl3pPr marL="824789" indent="0" algn="ctr">
              <a:buNone/>
              <a:defRPr/>
            </a:lvl3pPr>
            <a:lvl4pPr marL="1237183" indent="0" algn="ctr">
              <a:buNone/>
              <a:defRPr/>
            </a:lvl4pPr>
            <a:lvl5pPr marL="1649578" indent="0" algn="ctr">
              <a:buNone/>
              <a:defRPr/>
            </a:lvl5pPr>
            <a:lvl6pPr marL="2061972" indent="0" algn="ctr">
              <a:buNone/>
              <a:defRPr/>
            </a:lvl6pPr>
            <a:lvl7pPr marL="2474366" indent="0" algn="ctr">
              <a:buNone/>
              <a:defRPr/>
            </a:lvl7pPr>
            <a:lvl8pPr marL="2886761" indent="0" algn="ctr">
              <a:buNone/>
              <a:defRPr/>
            </a:lvl8pPr>
            <a:lvl9pPr marL="3299155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0433805"/>
      </p:ext>
    </p:extLst>
  </p:cSld>
  <p:clrMapOvr>
    <a:masterClrMapping/>
  </p:clrMapOvr>
  <p:transition>
    <p:randomBar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9102880"/>
      </p:ext>
    </p:extLst>
  </p:cSld>
  <p:clrMapOvr>
    <a:masterClrMapping/>
  </p:clrMapOvr>
  <p:transition>
    <p:randomBar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196" y="4406563"/>
            <a:ext cx="7772543" cy="136270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196" y="2906151"/>
            <a:ext cx="7772543" cy="150041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2394" indent="0">
              <a:buNone/>
              <a:defRPr sz="1600"/>
            </a:lvl2pPr>
            <a:lvl3pPr marL="824789" indent="0">
              <a:buNone/>
              <a:defRPr sz="1400"/>
            </a:lvl3pPr>
            <a:lvl4pPr marL="1237183" indent="0">
              <a:buNone/>
              <a:defRPr sz="1300"/>
            </a:lvl4pPr>
            <a:lvl5pPr marL="1649578" indent="0">
              <a:buNone/>
              <a:defRPr sz="1300"/>
            </a:lvl5pPr>
            <a:lvl6pPr marL="2061972" indent="0">
              <a:buNone/>
              <a:defRPr sz="1300"/>
            </a:lvl6pPr>
            <a:lvl7pPr marL="2474366" indent="0">
              <a:buNone/>
              <a:defRPr sz="1300"/>
            </a:lvl7pPr>
            <a:lvl8pPr marL="2886761" indent="0">
              <a:buNone/>
              <a:defRPr sz="1300"/>
            </a:lvl8pPr>
            <a:lvl9pPr marL="3299155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199599980"/>
      </p:ext>
    </p:extLst>
  </p:cSld>
  <p:clrMapOvr>
    <a:masterClrMapping/>
  </p:clrMapOvr>
  <p:transition>
    <p:randomBar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6443" y="1980945"/>
            <a:ext cx="3816913" cy="407807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0645" y="1980945"/>
            <a:ext cx="3816912" cy="407807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915570"/>
      </p:ext>
    </p:extLst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196" y="4406563"/>
            <a:ext cx="7772543" cy="136270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196" y="2906151"/>
            <a:ext cx="7772543" cy="150041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2394" indent="0">
              <a:buNone/>
              <a:defRPr sz="1600"/>
            </a:lvl2pPr>
            <a:lvl3pPr marL="824789" indent="0">
              <a:buNone/>
              <a:defRPr sz="1400"/>
            </a:lvl3pPr>
            <a:lvl4pPr marL="1237183" indent="0">
              <a:buNone/>
              <a:defRPr sz="1300"/>
            </a:lvl4pPr>
            <a:lvl5pPr marL="1649578" indent="0">
              <a:buNone/>
              <a:defRPr sz="1300"/>
            </a:lvl5pPr>
            <a:lvl6pPr marL="2061972" indent="0">
              <a:buNone/>
              <a:defRPr sz="1300"/>
            </a:lvl6pPr>
            <a:lvl7pPr marL="2474366" indent="0">
              <a:buNone/>
              <a:defRPr sz="1300"/>
            </a:lvl7pPr>
            <a:lvl8pPr marL="2886761" indent="0">
              <a:buNone/>
              <a:defRPr sz="1300"/>
            </a:lvl8pPr>
            <a:lvl9pPr marL="3299155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302682876"/>
      </p:ext>
    </p:extLst>
  </p:cSld>
  <p:clrMapOvr>
    <a:masterClrMapping/>
  </p:clrMapOvr>
  <p:transition>
    <p:randomBar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629" y="273976"/>
            <a:ext cx="8228742" cy="11432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629" y="1534838"/>
            <a:ext cx="4040007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629" y="2174593"/>
            <a:ext cx="4040007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935" y="1534838"/>
            <a:ext cx="4041436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935" y="2174593"/>
            <a:ext cx="4041436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4578670"/>
      </p:ext>
    </p:extLst>
  </p:cSld>
  <p:clrMapOvr>
    <a:masterClrMapping/>
  </p:clrMapOvr>
  <p:transition>
    <p:randomBar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1111986"/>
      </p:ext>
    </p:extLst>
  </p:cSld>
  <p:clrMapOvr>
    <a:masterClrMapping/>
  </p:clrMapOvr>
  <p:transition>
    <p:randomBar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22733276"/>
      </p:ext>
    </p:extLst>
  </p:cSld>
  <p:clrMapOvr>
    <a:masterClrMapping/>
  </p:clrMapOvr>
  <p:transition>
    <p:randomBar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630" y="272542"/>
            <a:ext cx="3007481" cy="116188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227" y="272541"/>
            <a:ext cx="5111144" cy="58539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630" y="1434428"/>
            <a:ext cx="3007481" cy="46920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517456262"/>
      </p:ext>
    </p:extLst>
  </p:cSld>
  <p:clrMapOvr>
    <a:masterClrMapping/>
  </p:clrMapOvr>
  <p:transition>
    <p:randomBar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904" y="4801030"/>
            <a:ext cx="5487258" cy="56659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904" y="612502"/>
            <a:ext cx="5487258" cy="4115373"/>
          </a:xfrm>
        </p:spPr>
        <p:txBody>
          <a:bodyPr/>
          <a:lstStyle>
            <a:lvl1pPr marL="0" indent="0">
              <a:buNone/>
              <a:defRPr sz="2900"/>
            </a:lvl1pPr>
            <a:lvl2pPr marL="412394" indent="0">
              <a:buNone/>
              <a:defRPr sz="2500"/>
            </a:lvl2pPr>
            <a:lvl3pPr marL="824789" indent="0">
              <a:buNone/>
              <a:defRPr sz="2200"/>
            </a:lvl3pPr>
            <a:lvl4pPr marL="1237183" indent="0">
              <a:buNone/>
              <a:defRPr sz="1800"/>
            </a:lvl4pPr>
            <a:lvl5pPr marL="1649578" indent="0">
              <a:buNone/>
              <a:defRPr sz="1800"/>
            </a:lvl5pPr>
            <a:lvl6pPr marL="2061972" indent="0">
              <a:buNone/>
              <a:defRPr sz="1800"/>
            </a:lvl6pPr>
            <a:lvl7pPr marL="2474366" indent="0">
              <a:buNone/>
              <a:defRPr sz="1800"/>
            </a:lvl7pPr>
            <a:lvl8pPr marL="2886761" indent="0">
              <a:buNone/>
              <a:defRPr sz="1800"/>
            </a:lvl8pPr>
            <a:lvl9pPr marL="3299155" indent="0">
              <a:buNone/>
              <a:defRPr sz="18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904" y="5367629"/>
            <a:ext cx="5487258" cy="8047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076388911"/>
      </p:ext>
    </p:extLst>
  </p:cSld>
  <p:clrMapOvr>
    <a:masterClrMapping/>
  </p:clrMapOvr>
  <p:transition>
    <p:randomBar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9440285"/>
      </p:ext>
    </p:extLst>
  </p:cSld>
  <p:clrMapOvr>
    <a:masterClrMapping/>
  </p:clrMapOvr>
  <p:transition>
    <p:randomBar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28365" y="331354"/>
            <a:ext cx="1956364" cy="572767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9272" y="331354"/>
            <a:ext cx="5731804" cy="572767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9430894"/>
      </p:ext>
    </p:extLst>
  </p:cSld>
  <p:clrMapOvr>
    <a:masterClrMapping/>
  </p:clrMapOvr>
  <p:transition>
    <p:randomBar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59272" y="331354"/>
            <a:ext cx="7825456" cy="572767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9419758"/>
      </p:ext>
    </p:extLst>
  </p:cSld>
  <p:clrMapOvr>
    <a:masterClrMapping/>
  </p:clrMapOvr>
  <p:transition>
    <p:randomBar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9272" y="331354"/>
            <a:ext cx="7825456" cy="82623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6444" y="1980945"/>
            <a:ext cx="7771113" cy="4078078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xmlns="" val="579184752"/>
      </p:ext>
    </p:extLst>
  </p:cSld>
  <p:clrMapOvr>
    <a:masterClrMapping/>
  </p:clrMapOvr>
  <p:transition>
    <p:randomBar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6444" y="2130126"/>
            <a:ext cx="7771113" cy="14702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457" y="3885866"/>
            <a:ext cx="6401086" cy="1752871"/>
          </a:xfrm>
        </p:spPr>
        <p:txBody>
          <a:bodyPr/>
          <a:lstStyle>
            <a:lvl1pPr marL="0" indent="0" algn="ctr">
              <a:buNone/>
              <a:defRPr/>
            </a:lvl1pPr>
            <a:lvl2pPr marL="412394" indent="0" algn="ctr">
              <a:buNone/>
              <a:defRPr/>
            </a:lvl2pPr>
            <a:lvl3pPr marL="824789" indent="0" algn="ctr">
              <a:buNone/>
              <a:defRPr/>
            </a:lvl3pPr>
            <a:lvl4pPr marL="1237183" indent="0" algn="ctr">
              <a:buNone/>
              <a:defRPr/>
            </a:lvl4pPr>
            <a:lvl5pPr marL="1649578" indent="0" algn="ctr">
              <a:buNone/>
              <a:defRPr/>
            </a:lvl5pPr>
            <a:lvl6pPr marL="2061972" indent="0" algn="ctr">
              <a:buNone/>
              <a:defRPr/>
            </a:lvl6pPr>
            <a:lvl7pPr marL="2474366" indent="0" algn="ctr">
              <a:buNone/>
              <a:defRPr/>
            </a:lvl7pPr>
            <a:lvl8pPr marL="2886761" indent="0" algn="ctr">
              <a:buNone/>
              <a:defRPr/>
            </a:lvl8pPr>
            <a:lvl9pPr marL="3299155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9644830"/>
      </p:ext>
    </p:extLst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6443" y="1980945"/>
            <a:ext cx="3816913" cy="407807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0645" y="1980945"/>
            <a:ext cx="3816912" cy="407807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8111443"/>
      </p:ext>
    </p:extLst>
  </p:cSld>
  <p:clrMapOvr>
    <a:masterClrMapping/>
  </p:clrMapOvr>
  <p:transition>
    <p:randomBar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9274956"/>
      </p:ext>
    </p:extLst>
  </p:cSld>
  <p:clrMapOvr>
    <a:masterClrMapping/>
  </p:clrMapOvr>
  <p:transition>
    <p:randomBar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196" y="4406563"/>
            <a:ext cx="7772543" cy="136270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196" y="2906151"/>
            <a:ext cx="7772543" cy="150041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2394" indent="0">
              <a:buNone/>
              <a:defRPr sz="1600"/>
            </a:lvl2pPr>
            <a:lvl3pPr marL="824789" indent="0">
              <a:buNone/>
              <a:defRPr sz="1400"/>
            </a:lvl3pPr>
            <a:lvl4pPr marL="1237183" indent="0">
              <a:buNone/>
              <a:defRPr sz="1300"/>
            </a:lvl4pPr>
            <a:lvl5pPr marL="1649578" indent="0">
              <a:buNone/>
              <a:defRPr sz="1300"/>
            </a:lvl5pPr>
            <a:lvl6pPr marL="2061972" indent="0">
              <a:buNone/>
              <a:defRPr sz="1300"/>
            </a:lvl6pPr>
            <a:lvl7pPr marL="2474366" indent="0">
              <a:buNone/>
              <a:defRPr sz="1300"/>
            </a:lvl7pPr>
            <a:lvl8pPr marL="2886761" indent="0">
              <a:buNone/>
              <a:defRPr sz="1300"/>
            </a:lvl8pPr>
            <a:lvl9pPr marL="3299155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807698634"/>
      </p:ext>
    </p:extLst>
  </p:cSld>
  <p:clrMapOvr>
    <a:masterClrMapping/>
  </p:clrMapOvr>
  <p:transition>
    <p:randomBar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6443" y="1980945"/>
            <a:ext cx="3816913" cy="407807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0645" y="1980945"/>
            <a:ext cx="3816912" cy="407807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3495894"/>
      </p:ext>
    </p:extLst>
  </p:cSld>
  <p:clrMapOvr>
    <a:masterClrMapping/>
  </p:clrMapOvr>
  <p:transition>
    <p:randomBar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629" y="273976"/>
            <a:ext cx="8228742" cy="11432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629" y="1534838"/>
            <a:ext cx="4040007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629" y="2174593"/>
            <a:ext cx="4040007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935" y="1534838"/>
            <a:ext cx="4041436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935" y="2174593"/>
            <a:ext cx="4041436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1682035"/>
      </p:ext>
    </p:extLst>
  </p:cSld>
  <p:clrMapOvr>
    <a:masterClrMapping/>
  </p:clrMapOvr>
  <p:transition>
    <p:randomBar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2360653"/>
      </p:ext>
    </p:extLst>
  </p:cSld>
  <p:clrMapOvr>
    <a:masterClrMapping/>
  </p:clrMapOvr>
  <p:transition>
    <p:randomBar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33441457"/>
      </p:ext>
    </p:extLst>
  </p:cSld>
  <p:clrMapOvr>
    <a:masterClrMapping/>
  </p:clrMapOvr>
  <p:transition>
    <p:randomBar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630" y="272542"/>
            <a:ext cx="3007481" cy="116188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227" y="272541"/>
            <a:ext cx="5111144" cy="58539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630" y="1434428"/>
            <a:ext cx="3007481" cy="46920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932646935"/>
      </p:ext>
    </p:extLst>
  </p:cSld>
  <p:clrMapOvr>
    <a:masterClrMapping/>
  </p:clrMapOvr>
  <p:transition>
    <p:randomBar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904" y="4801030"/>
            <a:ext cx="5487258" cy="56659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904" y="612502"/>
            <a:ext cx="5487258" cy="4115373"/>
          </a:xfrm>
        </p:spPr>
        <p:txBody>
          <a:bodyPr/>
          <a:lstStyle>
            <a:lvl1pPr marL="0" indent="0">
              <a:buNone/>
              <a:defRPr sz="2900"/>
            </a:lvl1pPr>
            <a:lvl2pPr marL="412394" indent="0">
              <a:buNone/>
              <a:defRPr sz="2500"/>
            </a:lvl2pPr>
            <a:lvl3pPr marL="824789" indent="0">
              <a:buNone/>
              <a:defRPr sz="2200"/>
            </a:lvl3pPr>
            <a:lvl4pPr marL="1237183" indent="0">
              <a:buNone/>
              <a:defRPr sz="1800"/>
            </a:lvl4pPr>
            <a:lvl5pPr marL="1649578" indent="0">
              <a:buNone/>
              <a:defRPr sz="1800"/>
            </a:lvl5pPr>
            <a:lvl6pPr marL="2061972" indent="0">
              <a:buNone/>
              <a:defRPr sz="1800"/>
            </a:lvl6pPr>
            <a:lvl7pPr marL="2474366" indent="0">
              <a:buNone/>
              <a:defRPr sz="1800"/>
            </a:lvl7pPr>
            <a:lvl8pPr marL="2886761" indent="0">
              <a:buNone/>
              <a:defRPr sz="1800"/>
            </a:lvl8pPr>
            <a:lvl9pPr marL="3299155" indent="0">
              <a:buNone/>
              <a:defRPr sz="18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904" y="5367629"/>
            <a:ext cx="5487258" cy="8047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29617051"/>
      </p:ext>
    </p:extLst>
  </p:cSld>
  <p:clrMapOvr>
    <a:masterClrMapping/>
  </p:clrMapOvr>
  <p:transition>
    <p:randomBar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1652470"/>
      </p:ext>
    </p:extLst>
  </p:cSld>
  <p:clrMapOvr>
    <a:masterClrMapping/>
  </p:clrMapOvr>
  <p:transition>
    <p:randomBar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28365" y="331354"/>
            <a:ext cx="1956364" cy="572767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9272" y="331354"/>
            <a:ext cx="5731804" cy="572767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7965319"/>
      </p:ext>
    </p:extLst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629" y="273976"/>
            <a:ext cx="8228742" cy="11432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629" y="1534838"/>
            <a:ext cx="4040007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629" y="2174593"/>
            <a:ext cx="4040007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935" y="1534838"/>
            <a:ext cx="4041436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935" y="2174593"/>
            <a:ext cx="4041436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9637241"/>
      </p:ext>
    </p:extLst>
  </p:cSld>
  <p:clrMapOvr>
    <a:masterClrMapping/>
  </p:clrMapOvr>
  <p:transition>
    <p:randomBar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59272" y="331354"/>
            <a:ext cx="7825456" cy="572767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4194069"/>
      </p:ext>
    </p:extLst>
  </p:cSld>
  <p:clrMapOvr>
    <a:masterClrMapping/>
  </p:clrMapOvr>
  <p:transition>
    <p:randomBar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9272" y="331354"/>
            <a:ext cx="7825456" cy="82623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6444" y="1980945"/>
            <a:ext cx="7771113" cy="4078078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xmlns="" val="424795449"/>
      </p:ext>
    </p:extLst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652608"/>
      </p:ext>
    </p:extLst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77195247"/>
      </p:ext>
    </p:extLst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630" y="272542"/>
            <a:ext cx="3007481" cy="116188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227" y="272541"/>
            <a:ext cx="5111144" cy="58539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630" y="1434428"/>
            <a:ext cx="3007481" cy="46920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4047238998"/>
      </p:ext>
    </p:extLst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904" y="4801030"/>
            <a:ext cx="5487258" cy="56659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904" y="612502"/>
            <a:ext cx="5487258" cy="4115373"/>
          </a:xfrm>
        </p:spPr>
        <p:txBody>
          <a:bodyPr/>
          <a:lstStyle>
            <a:lvl1pPr marL="0" indent="0">
              <a:buNone/>
              <a:defRPr sz="2900"/>
            </a:lvl1pPr>
            <a:lvl2pPr marL="412394" indent="0">
              <a:buNone/>
              <a:defRPr sz="2500"/>
            </a:lvl2pPr>
            <a:lvl3pPr marL="824789" indent="0">
              <a:buNone/>
              <a:defRPr sz="2200"/>
            </a:lvl3pPr>
            <a:lvl4pPr marL="1237183" indent="0">
              <a:buNone/>
              <a:defRPr sz="1800"/>
            </a:lvl4pPr>
            <a:lvl5pPr marL="1649578" indent="0">
              <a:buNone/>
              <a:defRPr sz="1800"/>
            </a:lvl5pPr>
            <a:lvl6pPr marL="2061972" indent="0">
              <a:buNone/>
              <a:defRPr sz="1800"/>
            </a:lvl6pPr>
            <a:lvl7pPr marL="2474366" indent="0">
              <a:buNone/>
              <a:defRPr sz="1800"/>
            </a:lvl7pPr>
            <a:lvl8pPr marL="2886761" indent="0">
              <a:buNone/>
              <a:defRPr sz="1800"/>
            </a:lvl8pPr>
            <a:lvl9pPr marL="3299155" indent="0">
              <a:buNone/>
              <a:defRPr sz="18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904" y="5367629"/>
            <a:ext cx="5487258" cy="8047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328650277"/>
      </p:ext>
    </p:extLst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59272" y="331354"/>
            <a:ext cx="7825456" cy="8262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444" y="1980945"/>
            <a:ext cx="7771113" cy="4078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4915222" y="6142220"/>
            <a:ext cx="4117231" cy="22951"/>
          </a:xfrm>
          <a:prstGeom prst="rect">
            <a:avLst/>
          </a:prstGeom>
          <a:gradFill rotWithShape="1">
            <a:gsLst>
              <a:gs pos="0">
                <a:srgbClr val="CC6600">
                  <a:gamma/>
                  <a:shade val="46275"/>
                  <a:invGamma/>
                  <a:alpha val="0"/>
                </a:srgbClr>
              </a:gs>
              <a:gs pos="50000">
                <a:srgbClr val="CC6600"/>
              </a:gs>
              <a:gs pos="100000">
                <a:srgbClr val="CC6600">
                  <a:gamma/>
                  <a:shade val="46275"/>
                  <a:invGamma/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lIns="82479" tIns="41239" rIns="82479" bIns="41239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6135089" y="6229721"/>
            <a:ext cx="2787247" cy="31127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2475" tIns="41238" rIns="82475" bIns="41238">
            <a:spAutoFit/>
          </a:bodyPr>
          <a:lstStyle/>
          <a:p>
            <a:pPr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0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Presented By</a:t>
            </a:r>
          </a:p>
          <a:p>
            <a:pPr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0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Harry Mills /</a:t>
            </a:r>
            <a:r>
              <a:rPr lang="en-US" sz="1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PRESENTATIONPRO</a:t>
            </a:r>
          </a:p>
        </p:txBody>
      </p:sp>
    </p:spTree>
    <p:extLst>
      <p:ext uri="{BB962C8B-B14F-4D97-AF65-F5344CB8AC3E}">
        <p14:creationId xmlns:p14="http://schemas.microsoft.com/office/powerpoint/2010/main" xmlns="" val="138875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</p:bldLst>
  </p:timing>
  <p:txStyles>
    <p:titleStyle>
      <a:lvl1pPr algn="l" defTabSz="915001" rtl="0" eaLnBrk="0" fontAlgn="base" hangingPunct="0">
        <a:spcBef>
          <a:spcPct val="0"/>
        </a:spcBef>
        <a:spcAft>
          <a:spcPct val="0"/>
        </a:spcAft>
        <a:defRPr sz="2900" b="1" i="1">
          <a:solidFill>
            <a:srgbClr val="00276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915001" rtl="0" eaLnBrk="0" fontAlgn="base" hangingPunct="0">
        <a:spcBef>
          <a:spcPct val="0"/>
        </a:spcBef>
        <a:spcAft>
          <a:spcPct val="0"/>
        </a:spcAft>
        <a:defRPr sz="2900" b="1" i="1">
          <a:solidFill>
            <a:srgbClr val="00276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defTabSz="915001" rtl="0" eaLnBrk="0" fontAlgn="base" hangingPunct="0">
        <a:spcBef>
          <a:spcPct val="0"/>
        </a:spcBef>
        <a:spcAft>
          <a:spcPct val="0"/>
        </a:spcAft>
        <a:defRPr sz="2900" b="1" i="1">
          <a:solidFill>
            <a:srgbClr val="00276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defTabSz="915001" rtl="0" eaLnBrk="0" fontAlgn="base" hangingPunct="0">
        <a:spcBef>
          <a:spcPct val="0"/>
        </a:spcBef>
        <a:spcAft>
          <a:spcPct val="0"/>
        </a:spcAft>
        <a:defRPr sz="2900" b="1" i="1">
          <a:solidFill>
            <a:srgbClr val="00276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defTabSz="915001" rtl="0" eaLnBrk="0" fontAlgn="base" hangingPunct="0">
        <a:spcBef>
          <a:spcPct val="0"/>
        </a:spcBef>
        <a:spcAft>
          <a:spcPct val="0"/>
        </a:spcAft>
        <a:defRPr sz="2900" b="1" i="1">
          <a:solidFill>
            <a:srgbClr val="00276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12394" algn="l" defTabSz="915001" rtl="0" eaLnBrk="0" fontAlgn="base" hangingPunct="0">
        <a:spcBef>
          <a:spcPct val="0"/>
        </a:spcBef>
        <a:spcAft>
          <a:spcPct val="0"/>
        </a:spcAft>
        <a:defRPr sz="2900" b="1" i="1">
          <a:solidFill>
            <a:srgbClr val="00276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824789" algn="l" defTabSz="915001" rtl="0" eaLnBrk="0" fontAlgn="base" hangingPunct="0">
        <a:spcBef>
          <a:spcPct val="0"/>
        </a:spcBef>
        <a:spcAft>
          <a:spcPct val="0"/>
        </a:spcAft>
        <a:defRPr sz="2900" b="1" i="1">
          <a:solidFill>
            <a:srgbClr val="00276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237183" algn="l" defTabSz="915001" rtl="0" eaLnBrk="0" fontAlgn="base" hangingPunct="0">
        <a:spcBef>
          <a:spcPct val="0"/>
        </a:spcBef>
        <a:spcAft>
          <a:spcPct val="0"/>
        </a:spcAft>
        <a:defRPr sz="2900" b="1" i="1">
          <a:solidFill>
            <a:srgbClr val="00276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649578" algn="l" defTabSz="915001" rtl="0" eaLnBrk="0" fontAlgn="base" hangingPunct="0">
        <a:spcBef>
          <a:spcPct val="0"/>
        </a:spcBef>
        <a:spcAft>
          <a:spcPct val="0"/>
        </a:spcAft>
        <a:defRPr sz="2900" b="1" i="1">
          <a:solidFill>
            <a:srgbClr val="00276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231" indent="-342231" algn="l" defTabSz="915001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3170" indent="-286385" algn="l" defTabSz="915001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2676" indent="-227677" algn="l" defTabSz="915001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599461" indent="-227677" algn="l" defTabSz="915001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2057677" indent="-229108" algn="l" defTabSz="915001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470071" indent="-229108" algn="l" defTabSz="915001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882465" indent="-229108" algn="l" defTabSz="915001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94860" indent="-229108" algn="l" defTabSz="915001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707254" indent="-229108" algn="l" defTabSz="915001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394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789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7183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9578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1972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4366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6761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9155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36CACE1-268E-4C68-88C0-5D3C40376BEC}" type="slidenum">
              <a:rPr lang="ru-RU" smtClean="0">
                <a:solidFill>
                  <a:prstClr val="black">
                    <a:tint val="75000"/>
                  </a:prstClr>
                </a:solidFill>
                <a:latin typeface="Arial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47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58813" y="331788"/>
            <a:ext cx="7826375" cy="825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07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4915222" y="6142220"/>
            <a:ext cx="4117231" cy="22951"/>
          </a:xfrm>
          <a:prstGeom prst="rect">
            <a:avLst/>
          </a:prstGeom>
          <a:gradFill rotWithShape="1">
            <a:gsLst>
              <a:gs pos="0">
                <a:srgbClr val="CC6600">
                  <a:gamma/>
                  <a:shade val="46275"/>
                  <a:invGamma/>
                  <a:alpha val="0"/>
                </a:srgbClr>
              </a:gs>
              <a:gs pos="50000">
                <a:srgbClr val="CC6600"/>
              </a:gs>
              <a:gs pos="100000">
                <a:srgbClr val="CC6600">
                  <a:gamma/>
                  <a:shade val="46275"/>
                  <a:invGamma/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lIns="82479" tIns="41239" rIns="82479" bIns="41239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6135688" y="6229350"/>
            <a:ext cx="2786062" cy="311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2475" tIns="41238" rIns="82475" bIns="41238">
            <a:spAutoFit/>
          </a:bodyPr>
          <a:lstStyle/>
          <a:p>
            <a:pPr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0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Presented By</a:t>
            </a:r>
          </a:p>
          <a:p>
            <a:pPr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0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Harry Mills /</a:t>
            </a:r>
            <a:r>
              <a:rPr lang="en-US" sz="1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PRESENTATIONPRO</a:t>
            </a:r>
          </a:p>
        </p:txBody>
      </p:sp>
    </p:spTree>
    <p:extLst>
      <p:ext uri="{BB962C8B-B14F-4D97-AF65-F5344CB8AC3E}">
        <p14:creationId xmlns:p14="http://schemas.microsoft.com/office/powerpoint/2010/main" xmlns="" val="271391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900" b="1" i="1">
          <a:solidFill>
            <a:srgbClr val="00276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00" b="1" i="1">
          <a:solidFill>
            <a:srgbClr val="00276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00" b="1" i="1">
          <a:solidFill>
            <a:srgbClr val="00276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00" b="1" i="1">
          <a:solidFill>
            <a:srgbClr val="00276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00" b="1" i="1">
          <a:solidFill>
            <a:srgbClr val="00276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12394" algn="l" defTabSz="915001" rtl="0" eaLnBrk="0" fontAlgn="base" hangingPunct="0">
        <a:spcBef>
          <a:spcPct val="0"/>
        </a:spcBef>
        <a:spcAft>
          <a:spcPct val="0"/>
        </a:spcAft>
        <a:defRPr sz="2900" b="1" i="1">
          <a:solidFill>
            <a:srgbClr val="00276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824789" algn="l" defTabSz="915001" rtl="0" eaLnBrk="0" fontAlgn="base" hangingPunct="0">
        <a:spcBef>
          <a:spcPct val="0"/>
        </a:spcBef>
        <a:spcAft>
          <a:spcPct val="0"/>
        </a:spcAft>
        <a:defRPr sz="2900" b="1" i="1">
          <a:solidFill>
            <a:srgbClr val="00276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237183" algn="l" defTabSz="915001" rtl="0" eaLnBrk="0" fontAlgn="base" hangingPunct="0">
        <a:spcBef>
          <a:spcPct val="0"/>
        </a:spcBef>
        <a:spcAft>
          <a:spcPct val="0"/>
        </a:spcAft>
        <a:defRPr sz="2900" b="1" i="1">
          <a:solidFill>
            <a:srgbClr val="00276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649578" algn="l" defTabSz="915001" rtl="0" eaLnBrk="0" fontAlgn="base" hangingPunct="0">
        <a:spcBef>
          <a:spcPct val="0"/>
        </a:spcBef>
        <a:spcAft>
          <a:spcPct val="0"/>
        </a:spcAft>
        <a:defRPr sz="2900" b="1" i="1">
          <a:solidFill>
            <a:srgbClr val="00276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470071" indent="-229108" algn="l" defTabSz="915001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882465" indent="-229108" algn="l" defTabSz="915001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94860" indent="-229108" algn="l" defTabSz="915001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707254" indent="-229108" algn="l" defTabSz="915001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394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789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7183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9578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1972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4366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6761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9155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58813" y="331788"/>
            <a:ext cx="7826375" cy="825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07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4915222" y="6142220"/>
            <a:ext cx="4117231" cy="22951"/>
          </a:xfrm>
          <a:prstGeom prst="rect">
            <a:avLst/>
          </a:prstGeom>
          <a:gradFill rotWithShape="1">
            <a:gsLst>
              <a:gs pos="0">
                <a:srgbClr val="CC6600">
                  <a:gamma/>
                  <a:shade val="46275"/>
                  <a:invGamma/>
                  <a:alpha val="0"/>
                </a:srgbClr>
              </a:gs>
              <a:gs pos="50000">
                <a:srgbClr val="CC6600"/>
              </a:gs>
              <a:gs pos="100000">
                <a:srgbClr val="CC6600">
                  <a:gamma/>
                  <a:shade val="46275"/>
                  <a:invGamma/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lIns="82479" tIns="41239" rIns="82479" bIns="41239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6135688" y="6229350"/>
            <a:ext cx="2786062" cy="311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2475" tIns="41238" rIns="82475" bIns="41238">
            <a:spAutoFit/>
          </a:bodyPr>
          <a:lstStyle/>
          <a:p>
            <a:pPr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0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Presented By</a:t>
            </a:r>
          </a:p>
          <a:p>
            <a:pPr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0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Harry Mills /</a:t>
            </a:r>
            <a:r>
              <a:rPr lang="en-US" sz="1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PRESENTATIONPRO</a:t>
            </a:r>
          </a:p>
        </p:txBody>
      </p:sp>
    </p:spTree>
    <p:extLst>
      <p:ext uri="{BB962C8B-B14F-4D97-AF65-F5344CB8AC3E}">
        <p14:creationId xmlns:p14="http://schemas.microsoft.com/office/powerpoint/2010/main" xmlns="" val="138081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900" b="1" i="1">
          <a:solidFill>
            <a:srgbClr val="00276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00" b="1" i="1">
          <a:solidFill>
            <a:srgbClr val="00276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00" b="1" i="1">
          <a:solidFill>
            <a:srgbClr val="00276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00" b="1" i="1">
          <a:solidFill>
            <a:srgbClr val="00276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00" b="1" i="1">
          <a:solidFill>
            <a:srgbClr val="00276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12394" algn="l" defTabSz="915001" rtl="0" eaLnBrk="0" fontAlgn="base" hangingPunct="0">
        <a:spcBef>
          <a:spcPct val="0"/>
        </a:spcBef>
        <a:spcAft>
          <a:spcPct val="0"/>
        </a:spcAft>
        <a:defRPr sz="2900" b="1" i="1">
          <a:solidFill>
            <a:srgbClr val="00276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824789" algn="l" defTabSz="915001" rtl="0" eaLnBrk="0" fontAlgn="base" hangingPunct="0">
        <a:spcBef>
          <a:spcPct val="0"/>
        </a:spcBef>
        <a:spcAft>
          <a:spcPct val="0"/>
        </a:spcAft>
        <a:defRPr sz="2900" b="1" i="1">
          <a:solidFill>
            <a:srgbClr val="00276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237183" algn="l" defTabSz="915001" rtl="0" eaLnBrk="0" fontAlgn="base" hangingPunct="0">
        <a:spcBef>
          <a:spcPct val="0"/>
        </a:spcBef>
        <a:spcAft>
          <a:spcPct val="0"/>
        </a:spcAft>
        <a:defRPr sz="2900" b="1" i="1">
          <a:solidFill>
            <a:srgbClr val="00276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649578" algn="l" defTabSz="915001" rtl="0" eaLnBrk="0" fontAlgn="base" hangingPunct="0">
        <a:spcBef>
          <a:spcPct val="0"/>
        </a:spcBef>
        <a:spcAft>
          <a:spcPct val="0"/>
        </a:spcAft>
        <a:defRPr sz="2900" b="1" i="1">
          <a:solidFill>
            <a:srgbClr val="00276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470071" indent="-229108" algn="l" defTabSz="915001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882465" indent="-229108" algn="l" defTabSz="915001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94860" indent="-229108" algn="l" defTabSz="915001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707254" indent="-229108" algn="l" defTabSz="915001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394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789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7183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9578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1972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4366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6761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9155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273-&#1092;&#1079;.&#1088;&#1092;/zakonodatelstvo/federalnyy-zakon-ot-29-dekabrya-2012-g-no-273-fz-ob-obrazovanii-v-rf#st28_4" TargetMode="External"/><Relationship Id="rId2" Type="http://schemas.openxmlformats.org/officeDocument/2006/relationships/hyperlink" Target="http://273-&#1092;&#1079;.&#1088;&#1092;/zakonodatelstvo/federalnyy-zakon-ot-29-dekabrya-2012-g-no-273-fz-ob-obrazovanii-v-rf#st26_4" TargetMode="Externa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273-&#1092;&#1079;.&#1088;&#1092;/zakonodatelstvo/federalnyy-zakon-ot-29-dekabrya-2012-g-no-273-fz-ob-obrazovanii-v-rf#st102_1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273-&#1092;&#1079;.&#1088;&#1092;/zakonodatelstvo/federalnyy-zakon-ot-29-dekabrya-2012-g-no-273-fz-ob-obrazovanii-v-rf#st26_5" TargetMode="External"/><Relationship Id="rId2" Type="http://schemas.openxmlformats.org/officeDocument/2006/relationships/hyperlink" Target="http://273-&#1092;&#1079;.&#1088;&#1092;/zakonodatelstvo/federalnyy-zakon-ot-29-dekabrya-2012-g-no-273-fz-ob-obrazovanii-v-rf#st25_2_4" TargetMode="External"/><Relationship Id="rId1" Type="http://schemas.openxmlformats.org/officeDocument/2006/relationships/slideLayout" Target="../slideLayouts/slideLayout15.xml"/><Relationship Id="rId5" Type="http://schemas.openxmlformats.org/officeDocument/2006/relationships/hyperlink" Target="http://273-&#1092;&#1079;.&#1088;&#1092;/zakonodatelstvo/federalnyy-zakon-ot-29-dekabrya-2012-g-no-273-fz-ob-obrazovanii-v-rf#st33_2" TargetMode="External"/><Relationship Id="rId4" Type="http://schemas.openxmlformats.org/officeDocument/2006/relationships/hyperlink" Target="http://273-&#1092;&#1079;.&#1088;&#1092;/zakonodatelstvo/federalnyy-zakon-ot-29-dekabrya-2012-g-no-273-fz-ob-obrazovanii-v-rf#st30_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273-&#1092;&#1079;.&#1088;&#1092;/zakonodatelstvo/federalnyy-zakon-ot-29-dekabrya-2012-g-no-273-fz-ob-obrazovanii-v-rf#st44_3_7" TargetMode="External"/><Relationship Id="rId2" Type="http://schemas.openxmlformats.org/officeDocument/2006/relationships/hyperlink" Target="http://273-&#1092;&#1079;.&#1088;&#1092;/zakonodatelstvo/federalnyy-zakon-ot-29-dekabrya-2012-g-no-273-fz-ob-obrazovanii-v-rf#st34_1_17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://273-&#1092;&#1079;.&#1088;&#1092;/zakonodatelstvo/federalnyy-zakon-ot-29-dekabrya-2012-g-no-273-fz-ob-obrazovanii-v-rf#st51_6" TargetMode="External"/><Relationship Id="rId5" Type="http://schemas.openxmlformats.org/officeDocument/2006/relationships/hyperlink" Target="http://273-&#1092;&#1079;.&#1088;&#1092;/zakonodatelstvo/federalnyy-zakon-ot-29-dekabrya-2012-g-no-273-fz-ob-obrazovanii-v-rf#st51_1" TargetMode="External"/><Relationship Id="rId4" Type="http://schemas.openxmlformats.org/officeDocument/2006/relationships/hyperlink" Target="http://273-&#1092;&#1079;.&#1088;&#1092;/zakonodatelstvo/federalnyy-zakon-ot-29-dekabrya-2012-g-no-273-fz-ob-obrazovanii-v-rf#st47_3_9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273-&#1092;&#1079;.&#1088;&#1092;/zakonodatelstvo/federalnyy-zakon-ot-29-dekabrya-2012-g-no-273-fz-ob-obrazovanii-v-rf#st101_1" TargetMode="External"/><Relationship Id="rId2" Type="http://schemas.openxmlformats.org/officeDocument/2006/relationships/hyperlink" Target="http://273-&#1092;&#1079;.&#1088;&#1092;/zakonodatelstvo/federalnyy-zakon-ot-29-dekabrya-2012-g-no-273-fz-ob-obrazovanii-v-rf#st52_3" TargetMode="Externa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273-&#1092;&#1079;.&#1088;&#1092;/zakonodatelstvo/federalnyy-zakon-ot-29-dekabrya-2012-g-no-273-fz-ob-obrazovanii-v-rf#st102_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989606101"/>
              </p:ext>
            </p:extLst>
          </p:nvPr>
        </p:nvGraphicFramePr>
        <p:xfrm>
          <a:off x="7743825" y="6147366"/>
          <a:ext cx="833598" cy="45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37"/>
          <p:cNvSpPr>
            <a:spLocks noChangeArrowheads="1"/>
          </p:cNvSpPr>
          <p:nvPr/>
        </p:nvSpPr>
        <p:spPr bwMode="auto">
          <a:xfrm>
            <a:off x="395536" y="260648"/>
            <a:ext cx="8370887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85" tIns="47893" rIns="95785" bIns="47893" anchor="ctr"/>
          <a:lstStyle/>
          <a:p>
            <a:pPr algn="ctr" defTabSz="957263" eaLnBrk="0" fontAlgn="base" hangingPunct="0">
              <a:lnSpc>
                <a:spcPts val="3975"/>
              </a:lnSpc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5555" y="1628800"/>
            <a:ext cx="8010847" cy="224676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lvl="0" algn="ctr"/>
            <a:endParaRPr lang="ru-RU" sz="2800" b="1" dirty="0" smtClean="0">
              <a:solidFill>
                <a:srgbClr val="660066"/>
              </a:solidFill>
              <a:latin typeface="Arial"/>
            </a:endParaRPr>
          </a:p>
          <a:p>
            <a:pPr lvl="0" algn="ctr"/>
            <a:endParaRPr lang="ru-RU" sz="2800" b="1" dirty="0">
              <a:solidFill>
                <a:srgbClr val="660066"/>
              </a:solidFill>
              <a:latin typeface="Arial"/>
            </a:endParaRPr>
          </a:p>
          <a:p>
            <a:pPr lvl="0" algn="ctr"/>
            <a:r>
              <a:rPr lang="ru-RU" sz="2800" b="1" dirty="0">
                <a:solidFill>
                  <a:srgbClr val="660066"/>
                </a:solidFill>
                <a:latin typeface="Arial"/>
              </a:rPr>
              <a:t>О </a:t>
            </a:r>
            <a:r>
              <a:rPr lang="ru-RU" sz="2800" b="1" dirty="0" smtClean="0">
                <a:solidFill>
                  <a:srgbClr val="660066"/>
                </a:solidFill>
                <a:latin typeface="Arial"/>
              </a:rPr>
              <a:t>типичных нарушениях, выявляемых </a:t>
            </a:r>
            <a:r>
              <a:rPr lang="ru-RU" sz="2800" b="1" dirty="0">
                <a:solidFill>
                  <a:srgbClr val="660066"/>
                </a:solidFill>
                <a:latin typeface="Arial"/>
              </a:rPr>
              <a:t>при </a:t>
            </a:r>
            <a:r>
              <a:rPr lang="ru-RU" sz="2800" b="1" dirty="0" smtClean="0">
                <a:solidFill>
                  <a:srgbClr val="660066"/>
                </a:solidFill>
                <a:latin typeface="Arial"/>
              </a:rPr>
              <a:t>проверках общеобразовательных организаций</a:t>
            </a:r>
            <a:endParaRPr lang="ru-RU" sz="2800" b="1" dirty="0">
              <a:solidFill>
                <a:srgbClr val="660066"/>
              </a:solidFill>
              <a:latin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836713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i="1" kern="0" dirty="0" smtClean="0">
                <a:solidFill>
                  <a:srgbClr val="0B02B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Семинар руководителей общеобразовательных учреждений Кабардино-Балкарской Республики</a:t>
            </a:r>
            <a:endParaRPr lang="ru-RU" sz="2000" dirty="0">
              <a:solidFill>
                <a:srgbClr val="0B02BE"/>
              </a:solidFill>
              <a:latin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3923928" y="3571798"/>
            <a:ext cx="4680520" cy="216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5001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sz="1600" b="1" i="1" kern="0" dirty="0" smtClean="0">
              <a:solidFill>
                <a:srgbClr val="C00000"/>
              </a:solidFill>
              <a:latin typeface="Arial"/>
            </a:endParaRPr>
          </a:p>
          <a:p>
            <a:pPr lvl="0" algn="ctr" defTabSz="915001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sz="1600" b="1" i="1" kern="0" dirty="0">
              <a:solidFill>
                <a:srgbClr val="C00000"/>
              </a:solidFill>
              <a:latin typeface="Arial"/>
            </a:endParaRPr>
          </a:p>
          <a:p>
            <a:pPr lvl="0" algn="ctr" defTabSz="915001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sz="1600" b="1" i="1" kern="0" dirty="0" smtClean="0">
              <a:solidFill>
                <a:srgbClr val="C00000"/>
              </a:solidFill>
              <a:latin typeface="Arial"/>
            </a:endParaRPr>
          </a:p>
          <a:p>
            <a:pPr lvl="0" algn="ctr" defTabSz="915001" eaLnBrk="0" fontAlgn="base" hangingPunct="0">
              <a:spcBef>
                <a:spcPct val="20000"/>
              </a:spcBef>
              <a:spcAft>
                <a:spcPct val="0"/>
              </a:spcAft>
            </a:pPr>
            <a:endParaRPr lang="ru-RU" sz="1600" b="1" i="1" kern="0" dirty="0">
              <a:solidFill>
                <a:srgbClr val="C00000"/>
              </a:solidFill>
              <a:latin typeface="Arial"/>
            </a:endParaRPr>
          </a:p>
          <a:p>
            <a:pPr marL="268288" lvl="0" algn="ctr" defTabSz="915001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b="1" i="1" kern="0" dirty="0" smtClean="0">
                <a:solidFill>
                  <a:srgbClr val="C00000"/>
                </a:solidFill>
                <a:latin typeface="Arial"/>
              </a:rPr>
              <a:t>Начальник управления по надзору и контролю в сфере образования</a:t>
            </a:r>
            <a:endParaRPr lang="ru-RU" b="1" i="1" kern="0" dirty="0">
              <a:solidFill>
                <a:srgbClr val="C00000"/>
              </a:solidFill>
              <a:latin typeface="Arial"/>
            </a:endParaRPr>
          </a:p>
          <a:p>
            <a:pPr lvl="0" algn="r" defTabSz="915001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483100" algn="l"/>
              </a:tabLst>
            </a:pPr>
            <a:r>
              <a:rPr lang="ru-RU" b="1" kern="0" dirty="0" smtClean="0">
                <a:solidFill>
                  <a:srgbClr val="0B02BE"/>
                </a:solidFill>
                <a:latin typeface="Arial"/>
              </a:rPr>
              <a:t>Е.В. Жарикова</a:t>
            </a:r>
            <a:endParaRPr lang="ru-RU" b="1" kern="0" dirty="0">
              <a:solidFill>
                <a:srgbClr val="0B02B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076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B02BE"/>
                </a:solidFill>
              </a:rPr>
              <a:t>Возможное содержание Устава</a:t>
            </a:r>
            <a:endParaRPr lang="ru-RU" b="1" dirty="0">
              <a:solidFill>
                <a:srgbClr val="0B02BE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4685713"/>
              </p:ext>
            </p:extLst>
          </p:nvPr>
        </p:nvGraphicFramePr>
        <p:xfrm>
          <a:off x="611560" y="1268759"/>
          <a:ext cx="8075239" cy="45404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53183">
                  <a:extLst>
                    <a:ext uri="{9D8B030D-6E8A-4147-A177-3AD203B41FA5}">
                      <a16:colId xmlns="" xmlns:a16="http://schemas.microsoft.com/office/drawing/2014/main" val="410408313"/>
                    </a:ext>
                  </a:extLst>
                </a:gridCol>
                <a:gridCol w="1522056">
                  <a:extLst>
                    <a:ext uri="{9D8B030D-6E8A-4147-A177-3AD203B41FA5}">
                      <a16:colId xmlns="" xmlns:a16="http://schemas.microsoft.com/office/drawing/2014/main" val="2189062608"/>
                    </a:ext>
                  </a:extLst>
                </a:gridCol>
              </a:tblGrid>
              <a:tr h="1008113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Возможность формирования коллегиальных органов, не относящихся к числу обязательных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28575" marB="28575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strike="noStrike">
                          <a:effectLst/>
                          <a:hlinkClick r:id="rId2"/>
                        </a:rPr>
                        <a:t>ч. 4 ст. 26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28575" marB="28575"/>
                </a:tc>
                <a:extLst>
                  <a:ext uri="{0D108BD9-81ED-4DB2-BD59-A6C34878D82A}">
                    <a16:rowId xmlns="" xmlns:a16="http://schemas.microsoft.com/office/drawing/2014/main" val="2350880751"/>
                  </a:ext>
                </a:extLst>
              </a:tr>
              <a:tr h="95146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Право на ведение научной и (или) творческой деятельности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28575" marB="28575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none" strike="noStrike" dirty="0">
                          <a:solidFill>
                            <a:srgbClr val="0B02BE"/>
                          </a:solidFill>
                          <a:effectLst/>
                          <a:hlinkClick r:id="rId3"/>
                        </a:rPr>
                        <a:t>ч. 4 ст. 28</a:t>
                      </a:r>
                      <a:endParaRPr lang="ru-RU" sz="2400" b="1" dirty="0">
                        <a:solidFill>
                          <a:srgbClr val="0B02BE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28575" marB="28575"/>
                </a:tc>
                <a:extLst>
                  <a:ext uri="{0D108BD9-81ED-4DB2-BD59-A6C34878D82A}">
                    <a16:rowId xmlns="" xmlns:a16="http://schemas.microsoft.com/office/drawing/2014/main" val="1109528413"/>
                  </a:ext>
                </a:extLst>
              </a:tr>
              <a:tr h="250492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Установление иной (не образовательной) деятельности, которую образовательная организация вправе осуществлять с использованием имущества, закрепленного за ней на праве собственности или ином </a:t>
                      </a:r>
                      <a:r>
                        <a:rPr lang="ru-RU" sz="2400" dirty="0" smtClean="0">
                          <a:effectLst/>
                        </a:rPr>
                        <a:t>законном основании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28575" marB="28575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none" strike="noStrike" dirty="0">
                          <a:solidFill>
                            <a:srgbClr val="0B02BE"/>
                          </a:solidFill>
                          <a:effectLst/>
                          <a:hlinkClick r:id="rId4"/>
                        </a:rPr>
                        <a:t>ч. 1 ст. 102</a:t>
                      </a:r>
                      <a:endParaRPr lang="ru-RU" sz="2400" b="1" dirty="0">
                        <a:solidFill>
                          <a:srgbClr val="0B02BE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28575" marB="28575"/>
                </a:tc>
                <a:extLst>
                  <a:ext uri="{0D108BD9-81ED-4DB2-BD59-A6C34878D82A}">
                    <a16:rowId xmlns="" xmlns:a16="http://schemas.microsoft.com/office/drawing/2014/main" val="189988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33800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B02BE"/>
                </a:solidFill>
                <a:latin typeface="Times New Roman" pitchFamily="18" charset="0"/>
                <a:cs typeface="Times New Roman" pitchFamily="18" charset="0"/>
              </a:rPr>
              <a:t>Формирование локальной нормативной базы</a:t>
            </a:r>
            <a:endParaRPr lang="ru-RU" sz="3600" b="1" dirty="0">
              <a:solidFill>
                <a:srgbClr val="0B02B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 smtClean="0"/>
              <a:t>Наличие обязательных локальных актов</a:t>
            </a:r>
          </a:p>
          <a:p>
            <a:r>
              <a:rPr lang="ru-RU" b="1" dirty="0" smtClean="0"/>
              <a:t>(информационное письмо Управления от 19 марта 2015 г. № 22-13/1889)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4821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B02BE"/>
                </a:solidFill>
              </a:rPr>
              <a:t>Порядок </a:t>
            </a:r>
            <a:r>
              <a:rPr lang="ru-RU" sz="3600" b="1" dirty="0">
                <a:solidFill>
                  <a:srgbClr val="0B02BE"/>
                </a:solidFill>
              </a:rPr>
              <a:t>принятия локальных нормативных актов образовательных организаций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Этапы правотворчества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правовая инициатива;</a:t>
            </a:r>
          </a:p>
          <a:p>
            <a:r>
              <a:rPr lang="ru-RU" dirty="0" smtClean="0"/>
              <a:t>подготовка проекта акта;</a:t>
            </a:r>
          </a:p>
          <a:p>
            <a:r>
              <a:rPr lang="ru-RU" dirty="0" smtClean="0"/>
              <a:t>обсуждение проекта акта, в том </a:t>
            </a:r>
            <a:r>
              <a:rPr lang="ru-RU" dirty="0"/>
              <a:t>числе согласование </a:t>
            </a:r>
            <a:r>
              <a:rPr lang="ru-RU" dirty="0" smtClean="0"/>
              <a:t>в советами </a:t>
            </a:r>
            <a:r>
              <a:rPr lang="ru-RU" dirty="0"/>
              <a:t>обучающихся, </a:t>
            </a:r>
            <a:r>
              <a:rPr lang="ru-RU" dirty="0" smtClean="0"/>
              <a:t>советами </a:t>
            </a:r>
            <a:r>
              <a:rPr lang="ru-RU" dirty="0"/>
              <a:t>родителей, представительных органов </a:t>
            </a:r>
            <a:r>
              <a:rPr lang="ru-RU" dirty="0" smtClean="0"/>
              <a:t>работников 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smtClean="0"/>
              <a:t>принятие акта;</a:t>
            </a:r>
          </a:p>
          <a:p>
            <a:r>
              <a:rPr lang="ru-RU" dirty="0" smtClean="0"/>
              <a:t>опубликование акта.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35839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B02BE"/>
                </a:solidFill>
              </a:rPr>
              <a:t>Принятие </a:t>
            </a:r>
            <a:r>
              <a:rPr lang="ru-RU" sz="3600" b="1" dirty="0">
                <a:solidFill>
                  <a:srgbClr val="0B02BE"/>
                </a:solidFill>
              </a:rPr>
              <a:t>локальных нормативных актов образовательных организаций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Учет </a:t>
            </a:r>
            <a:r>
              <a:rPr lang="ru-RU" b="1" dirty="0">
                <a:solidFill>
                  <a:srgbClr val="FF0000"/>
                </a:solidFill>
              </a:rPr>
              <a:t>мнения советов обучающихся, советов родителей, представительных органов обучающихся при принятии локальных нормативных актов, затрагивающих права обучающихся и работников образовательной </a:t>
            </a:r>
            <a:r>
              <a:rPr lang="ru-RU" b="1" dirty="0" smtClean="0">
                <a:solidFill>
                  <a:srgbClr val="FF0000"/>
                </a:solidFill>
              </a:rPr>
              <a:t>организации</a:t>
            </a:r>
          </a:p>
          <a:p>
            <a:r>
              <a:rPr lang="ru-RU" sz="2400" b="1" dirty="0" smtClean="0"/>
              <a:t>(ч.3 ст.30 Федерального закона от 29 декабря 2012 г. №273-ФЗ «Об образовании в Российской Федерации»)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3120080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B02BE"/>
                </a:solidFill>
              </a:rPr>
              <a:t>Принятие </a:t>
            </a:r>
            <a:r>
              <a:rPr lang="ru-RU" sz="3600" b="1" dirty="0">
                <a:solidFill>
                  <a:srgbClr val="0B02BE"/>
                </a:solidFill>
              </a:rPr>
              <a:t>локальных нормативных актов образовательных организаций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ТРЕБОВАНИЯ к ОФОРМЛЕНИЮ</a:t>
            </a:r>
          </a:p>
          <a:p>
            <a:r>
              <a:rPr lang="ru-RU" b="1" dirty="0" smtClean="0"/>
              <a:t>ГОСТ </a:t>
            </a:r>
            <a:r>
              <a:rPr lang="ru-RU" b="1" dirty="0"/>
              <a:t>Р 7.0.97-2016. Национальный стандарт Российской Федерации. Система стандартов по информации, библиотечному и издательскому делу. Организационно-распорядительная документация. Требования к оформлению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xmlns="" val="2633212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Нормы законодательства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36505"/>
          </a:xfrm>
        </p:spPr>
        <p:txBody>
          <a:bodyPr>
            <a:noAutofit/>
          </a:bodyPr>
          <a:lstStyle/>
          <a:p>
            <a:r>
              <a:rPr lang="ru-RU" sz="2400" b="1" dirty="0"/>
              <a:t>приказ </a:t>
            </a:r>
            <a:r>
              <a:rPr lang="ru-RU" sz="2400" b="1" dirty="0" smtClean="0"/>
              <a:t>Министерства </a:t>
            </a:r>
            <a:r>
              <a:rPr lang="ru-RU" sz="2400" b="1" dirty="0"/>
              <a:t>образования и науки Российской Федерации от 22 января 2014 г. № 32 «Об утверждении Порядка приема граждан на обучение по образовательным программам начального общего, основного общего и среднего общего образования»;</a:t>
            </a:r>
            <a:endParaRPr lang="ru-RU" sz="2400" dirty="0" smtClean="0"/>
          </a:p>
          <a:p>
            <a:r>
              <a:rPr lang="ru-RU" sz="2400" b="1" dirty="0"/>
              <a:t>приказ Министерства образования и науки Российской Федерации от 12 марта 2014 г. № 177 «Об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начального общего, основного общего и среднего общего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направленности»</a:t>
            </a:r>
          </a:p>
        </p:txBody>
      </p:sp>
    </p:spTree>
    <p:extLst>
      <p:ext uri="{BB962C8B-B14F-4D97-AF65-F5344CB8AC3E}">
        <p14:creationId xmlns:p14="http://schemas.microsoft.com/office/powerpoint/2010/main" xmlns="" val="3977446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нарушения при организации приема в школу</a:t>
            </a:r>
            <a:endParaRPr lang="ru-RU" sz="3200" b="1" dirty="0">
              <a:solidFill>
                <a:srgbClr val="0B02B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5373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 smtClean="0"/>
              <a:t>форма </a:t>
            </a:r>
            <a:r>
              <a:rPr lang="ru-RU" sz="2600" b="1" dirty="0"/>
              <a:t>заявления о приеме не соответствует установленной </a:t>
            </a:r>
            <a:r>
              <a:rPr lang="ru-RU" sz="2600" b="1" dirty="0" smtClean="0"/>
              <a:t>форме; </a:t>
            </a:r>
          </a:p>
          <a:p>
            <a:pPr marL="0" indent="0">
              <a:buNone/>
            </a:pPr>
            <a:endParaRPr lang="ru-RU" sz="2600" b="1" dirty="0"/>
          </a:p>
          <a:p>
            <a:pPr marL="0" indent="0">
              <a:buNone/>
            </a:pPr>
            <a:r>
              <a:rPr lang="ru-RU" sz="2600" b="1" dirty="0" smtClean="0"/>
              <a:t>в </a:t>
            </a:r>
            <a:r>
              <a:rPr lang="ru-RU" sz="2600" b="1" dirty="0"/>
              <a:t>соответствующем локальном акте не указывается точная дата приема документов при приеме обучающихся в 1, 10 классы</a:t>
            </a:r>
            <a:r>
              <a:rPr lang="ru-RU" sz="2600" b="1" dirty="0" smtClean="0"/>
              <a:t>;</a:t>
            </a:r>
          </a:p>
          <a:p>
            <a:pPr marL="0" indent="0">
              <a:buNone/>
            </a:pPr>
            <a:endParaRPr lang="ru-RU" sz="2600" b="1" dirty="0"/>
          </a:p>
          <a:p>
            <a:pPr marL="0" indent="0">
              <a:buNone/>
            </a:pPr>
            <a:r>
              <a:rPr lang="ru-RU" sz="2600" b="1" dirty="0"/>
              <a:t>нарушается срок оформления распорядительного акта о зачислении ребенка в ОУ (в течение 7 рабочих дней после приема документов);</a:t>
            </a:r>
          </a:p>
          <a:p>
            <a:pPr marL="901700" indent="0">
              <a:buNone/>
              <a:tabLst>
                <a:tab pos="901700" algn="l"/>
              </a:tabLst>
            </a:pPr>
            <a:endParaRPr lang="ru-RU" sz="2000" b="1" dirty="0">
              <a:solidFill>
                <a:srgbClr val="0B02BE"/>
              </a:solidFill>
            </a:endParaRPr>
          </a:p>
          <a:p>
            <a:pPr marL="901700" indent="0">
              <a:buNone/>
              <a:tabLst>
                <a:tab pos="901700" algn="l"/>
              </a:tabLst>
            </a:pPr>
            <a:endParaRPr lang="ru-RU" sz="2000" b="1" dirty="0">
              <a:solidFill>
                <a:srgbClr val="0B02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209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нарушения при организации приема в школу</a:t>
            </a:r>
            <a:endParaRPr lang="ru-RU" sz="3200" b="1" dirty="0">
              <a:solidFill>
                <a:srgbClr val="0B02B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5373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 smtClean="0"/>
              <a:t>отсутствует </a:t>
            </a:r>
            <a:r>
              <a:rPr lang="ru-RU" sz="2600" b="1" dirty="0"/>
              <a:t>заявление родителей (законных представителей) на обучение детей по адаптированной образовательной программе, а также заключение психолого-медико-педагогической комиссии</a:t>
            </a:r>
            <a:r>
              <a:rPr lang="ru-RU" sz="2600" b="1" dirty="0" smtClean="0"/>
              <a:t>;</a:t>
            </a:r>
          </a:p>
          <a:p>
            <a:pPr marL="0" indent="0">
              <a:buNone/>
            </a:pPr>
            <a:r>
              <a:rPr lang="ru-RU" sz="2600" b="1" dirty="0" smtClean="0"/>
              <a:t>не </a:t>
            </a:r>
            <a:r>
              <a:rPr lang="ru-RU" sz="2600" b="1" dirty="0"/>
              <a:t>все документы, представленные родителями (законными представителями) детей, регистрируются в журнале приема заявлений;</a:t>
            </a:r>
          </a:p>
          <a:p>
            <a:pPr marL="0" indent="0">
              <a:buNone/>
            </a:pPr>
            <a:r>
              <a:rPr lang="ru-RU" sz="2600" b="1" dirty="0"/>
              <a:t>прием детей осуществляется без учета сроков, установленных для приема обучающихся, проживающих на закрепленной </a:t>
            </a:r>
            <a:r>
              <a:rPr lang="ru-RU" sz="2600" b="1" dirty="0" smtClean="0"/>
              <a:t>территории, </a:t>
            </a:r>
            <a:r>
              <a:rPr lang="ru-RU" sz="2600" b="1" dirty="0"/>
              <a:t>и обучающихся, проживающих на не закрепленной территории.</a:t>
            </a:r>
          </a:p>
          <a:p>
            <a:pPr marL="901700" indent="0">
              <a:buNone/>
              <a:tabLst>
                <a:tab pos="901700" algn="l"/>
              </a:tabLst>
            </a:pPr>
            <a:endParaRPr lang="ru-RU" sz="2000" b="1" dirty="0">
              <a:solidFill>
                <a:srgbClr val="0B02BE"/>
              </a:solidFill>
            </a:endParaRPr>
          </a:p>
          <a:p>
            <a:pPr marL="901700" indent="0">
              <a:buNone/>
              <a:tabLst>
                <a:tab pos="901700" algn="l"/>
              </a:tabLst>
            </a:pPr>
            <a:endParaRPr lang="ru-RU" sz="2000" b="1" dirty="0">
              <a:solidFill>
                <a:srgbClr val="0B02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274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нарушения при организации приема в школу</a:t>
            </a:r>
            <a:endParaRPr lang="ru-RU" sz="3200" b="1" dirty="0">
              <a:solidFill>
                <a:srgbClr val="0B02B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5373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 smtClean="0"/>
              <a:t>При приеме в 10-й класс не формируется новое личное дело.</a:t>
            </a:r>
          </a:p>
          <a:p>
            <a:pPr marL="0" indent="0">
              <a:buNone/>
            </a:pPr>
            <a:endParaRPr lang="ru-RU" sz="2600" b="1" dirty="0"/>
          </a:p>
          <a:p>
            <a:pPr marL="0" indent="0">
              <a:buNone/>
            </a:pPr>
            <a:r>
              <a:rPr lang="ru-RU" sz="2600" b="1" dirty="0" smtClean="0"/>
              <a:t>Состав документов в личном деле, порядок его формирования определяется локальным нормативным актом ОО</a:t>
            </a:r>
            <a:endParaRPr lang="ru-RU" sz="2600" b="1" dirty="0"/>
          </a:p>
          <a:p>
            <a:pPr marL="901700" indent="0">
              <a:buNone/>
              <a:tabLst>
                <a:tab pos="901700" algn="l"/>
              </a:tabLst>
            </a:pPr>
            <a:endParaRPr lang="ru-RU" sz="2000" b="1" dirty="0">
              <a:solidFill>
                <a:srgbClr val="0B02BE"/>
              </a:solidFill>
            </a:endParaRPr>
          </a:p>
          <a:p>
            <a:pPr marL="901700" indent="0">
              <a:buNone/>
              <a:tabLst>
                <a:tab pos="901700" algn="l"/>
              </a:tabLst>
            </a:pPr>
            <a:endParaRPr lang="ru-RU" sz="2000" b="1" dirty="0">
              <a:solidFill>
                <a:srgbClr val="0B02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584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нарушения при переводе обучающихся</a:t>
            </a:r>
            <a:br>
              <a:rPr lang="ru-RU" sz="3200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B02B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53732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600" b="1" dirty="0"/>
              <a:t>отсутствуют документы, содержащие информацию об успеваемости обучающегося в текущем учебном году (выписка из классного журнала с текущими отметками и результатами промежуточной аттестации), заверенные печатью исходной организации и подписью ее руководителя (уполномоченного им лица);</a:t>
            </a:r>
          </a:p>
          <a:p>
            <a:pPr marL="0" indent="0">
              <a:buNone/>
            </a:pPr>
            <a:r>
              <a:rPr lang="ru-RU" sz="2600" b="1" dirty="0"/>
              <a:t>отсутствуют документы, уведомляющие принимающую организацию о зачислении обучающегося, отчисленного из исходной организации (письменное уведомление о номере и дате распорядительного акта о зачислении обучающегося в принимающую организацию</a:t>
            </a:r>
            <a:r>
              <a:rPr lang="ru-RU" sz="2600" b="1" dirty="0" smtClean="0"/>
              <a:t>);</a:t>
            </a:r>
          </a:p>
          <a:p>
            <a:pPr marL="0" indent="0">
              <a:buNone/>
            </a:pPr>
            <a:r>
              <a:rPr lang="ru-RU" sz="2600" b="1" dirty="0"/>
              <a:t>т</a:t>
            </a:r>
            <a:r>
              <a:rPr lang="ru-RU" sz="2600" b="1" dirty="0" smtClean="0"/>
              <a:t>ребуют документ от принимающей организации о возможности зачисления обучающегося</a:t>
            </a:r>
            <a:endParaRPr lang="ru-RU" sz="2600" b="1" dirty="0"/>
          </a:p>
          <a:p>
            <a:pPr marL="901700" indent="0">
              <a:buNone/>
              <a:tabLst>
                <a:tab pos="901700" algn="l"/>
              </a:tabLst>
            </a:pPr>
            <a:endParaRPr lang="ru-RU" sz="2000" b="1" dirty="0">
              <a:solidFill>
                <a:srgbClr val="0B02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8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год – 105 плановых проверок</a:t>
            </a:r>
            <a:endParaRPr lang="ru-RU" b="1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2500"/>
          </a:bodyPr>
          <a:lstStyle/>
          <a:p>
            <a:r>
              <a:rPr lang="ru-RU" sz="4000" b="1" dirty="0" smtClean="0">
                <a:solidFill>
                  <a:srgbClr val="66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2019 </a:t>
            </a:r>
            <a:r>
              <a:rPr lang="ru-RU" sz="4000" b="1" dirty="0">
                <a:solidFill>
                  <a:srgbClr val="66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год – </a:t>
            </a:r>
            <a:r>
              <a:rPr lang="ru-RU" sz="4000" b="1" dirty="0" smtClean="0">
                <a:solidFill>
                  <a:srgbClr val="66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150 </a:t>
            </a:r>
            <a:r>
              <a:rPr lang="ru-RU" sz="4000" b="1" dirty="0">
                <a:solidFill>
                  <a:srgbClr val="66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плановых </a:t>
            </a:r>
            <a:r>
              <a:rPr lang="ru-RU" sz="4000" b="1" dirty="0" smtClean="0">
                <a:solidFill>
                  <a:srgbClr val="66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проверок, в том числе 65 общеобразовательных учреждений</a:t>
            </a:r>
          </a:p>
          <a:p>
            <a:r>
              <a:rPr lang="ru-RU" b="1" dirty="0" smtClean="0">
                <a:solidFill>
                  <a:srgbClr val="0B02BE"/>
                </a:solidFill>
              </a:rPr>
              <a:t>Все проверки комплексные:</a:t>
            </a:r>
          </a:p>
          <a:p>
            <a:r>
              <a:rPr lang="ru-RU" sz="2800" b="1" dirty="0" smtClean="0">
                <a:solidFill>
                  <a:srgbClr val="0B02BE"/>
                </a:solidFill>
              </a:rPr>
              <a:t>государственный надзор в сфере образования; государственный контроль качества образования;</a:t>
            </a:r>
          </a:p>
          <a:p>
            <a:r>
              <a:rPr lang="ru-RU" sz="2800" b="1" dirty="0" smtClean="0">
                <a:solidFill>
                  <a:srgbClr val="0B02BE"/>
                </a:solidFill>
              </a:rPr>
              <a:t>лицензионный контроль</a:t>
            </a:r>
            <a:endParaRPr lang="ru-RU" sz="2800" dirty="0">
              <a:solidFill>
                <a:srgbClr val="0B02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086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Нормы законодательства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приказ </a:t>
            </a:r>
            <a:r>
              <a:rPr lang="ru-RU" b="1" dirty="0"/>
              <a:t>Министерства образования и науки Российской Федерации от 8 апреля 2014 г. № 293 «Об утверждении Порядка приема на обучение по образовательным программам дошкольного образования</a:t>
            </a:r>
            <a:r>
              <a:rPr lang="ru-RU" b="1" dirty="0" smtClean="0"/>
              <a:t>»</a:t>
            </a:r>
            <a:r>
              <a:rPr lang="ru-RU" dirty="0" smtClean="0"/>
              <a:t>;</a:t>
            </a:r>
          </a:p>
          <a:p>
            <a:r>
              <a:rPr lang="ru-RU" b="1" dirty="0" smtClean="0"/>
              <a:t>приказ </a:t>
            </a:r>
            <a:r>
              <a:rPr lang="ru-RU" b="1" dirty="0"/>
              <a:t>Министерства образования и науки Российской Федерации от 13 января 2014 г. № 8 «Об утверждении примерной формы договора об образовании по образовательным программам дошкольного образования</a:t>
            </a:r>
            <a:r>
              <a:rPr lang="ru-RU" b="1" dirty="0" smtClean="0"/>
              <a:t>»</a:t>
            </a:r>
          </a:p>
          <a:p>
            <a:r>
              <a:rPr lang="ru-RU" b="1" dirty="0" smtClean="0"/>
              <a:t>приказ </a:t>
            </a:r>
            <a:r>
              <a:rPr lang="ru-RU" b="1" dirty="0"/>
              <a:t>Министерства образования и науки Российской Федерации от 28 декабря 2015 г. № 1527 «Об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направленности»</a:t>
            </a:r>
          </a:p>
        </p:txBody>
      </p:sp>
    </p:spTree>
    <p:extLst>
      <p:ext uri="{BB962C8B-B14F-4D97-AF65-F5344CB8AC3E}">
        <p14:creationId xmlns:p14="http://schemas.microsoft.com/office/powerpoint/2010/main" xmlns="" val="17653785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нарушения при организации приема в дошкольные группы </a:t>
            </a:r>
            <a:endParaRPr lang="ru-RU" sz="3200" b="1" dirty="0">
              <a:solidFill>
                <a:srgbClr val="0B02B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53732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600" b="1" dirty="0"/>
              <a:t>отсутствует локальный акт, регламентирующий порядок оформления возникновения, приостановления и прекращения отношений между учреждением и родителями (законными представителями) воспитанников</a:t>
            </a:r>
            <a:r>
              <a:rPr lang="ru-RU" sz="2600" b="1" dirty="0" smtClean="0"/>
              <a:t>;</a:t>
            </a:r>
          </a:p>
          <a:p>
            <a:pPr marL="0" indent="0">
              <a:buNone/>
            </a:pPr>
            <a:r>
              <a:rPr lang="ru-RU" sz="2600" b="1" dirty="0"/>
              <a:t>отчисление воспитанников из дошкольных отделений оформляется приказом «О выбытии в школу» вместо приказа «Об отчислении</a:t>
            </a:r>
            <a:r>
              <a:rPr lang="ru-RU" sz="2600" b="1" dirty="0" smtClean="0"/>
              <a:t>»;</a:t>
            </a:r>
            <a:endParaRPr lang="ru-RU" sz="2600" b="1" dirty="0"/>
          </a:p>
          <a:p>
            <a:pPr marL="0" indent="0">
              <a:buNone/>
            </a:pPr>
            <a:r>
              <a:rPr lang="ru-RU" sz="2600" b="1" dirty="0"/>
              <a:t>журналы приема заявлений о приеме, в котором должны регистрироваться заявления о приеме в ОУ и прилагаемые к нему документы, представленные родителями (законными представителями) детей, не соответствуют требованиям пункта 9 Порядка;</a:t>
            </a:r>
          </a:p>
          <a:p>
            <a:pPr marL="901700" indent="0">
              <a:buNone/>
              <a:tabLst>
                <a:tab pos="901700" algn="l"/>
              </a:tabLst>
            </a:pPr>
            <a:endParaRPr lang="ru-RU" sz="2000" b="1" dirty="0">
              <a:solidFill>
                <a:srgbClr val="0B02BE"/>
              </a:solidFill>
            </a:endParaRPr>
          </a:p>
          <a:p>
            <a:pPr marL="901700" indent="0">
              <a:buNone/>
              <a:tabLst>
                <a:tab pos="901700" algn="l"/>
              </a:tabLst>
            </a:pPr>
            <a:endParaRPr lang="ru-RU" sz="2000" b="1" dirty="0">
              <a:solidFill>
                <a:srgbClr val="0B02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505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нарушения при организации приема в дошкольные группы </a:t>
            </a:r>
            <a:endParaRPr lang="ru-RU" sz="3200" b="1" dirty="0">
              <a:solidFill>
                <a:srgbClr val="0B02B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53732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b="1" dirty="0"/>
              <a:t>в Договорах об образовании не указываются основные характеристики образования, в том числе вид, направленность образовательной программы, форма обучения, срок освоения образовательной программы (продолжительность обучения). Кроме того, пункты Договоров об образовании содержат ссылку на недействующие законодательные акты: например, Закон РФ «Об образовании», Типовое положение о дошкольном </a:t>
            </a:r>
            <a:r>
              <a:rPr lang="ru-RU" sz="2600" b="1" dirty="0" smtClean="0"/>
              <a:t>учреждении;</a:t>
            </a:r>
          </a:p>
          <a:p>
            <a:pPr marL="0" indent="0">
              <a:buNone/>
            </a:pPr>
            <a:r>
              <a:rPr lang="ru-RU" sz="2600" b="1" dirty="0"/>
              <a:t>прием в учреждение детей, проживающих на закрепленной территории, осуществляется без предъявления свидетельства о регистрации ребенка по месту жительства или по месту пребывания на закрепленной территории или документа, содержащего сведения о регистрации ребенка по месту жительства или по месту пребывания</a:t>
            </a:r>
          </a:p>
          <a:p>
            <a:pPr marL="901700" indent="0">
              <a:buNone/>
              <a:tabLst>
                <a:tab pos="901700" algn="l"/>
              </a:tabLst>
            </a:pPr>
            <a:endParaRPr lang="ru-RU" sz="2000" b="1" dirty="0">
              <a:solidFill>
                <a:srgbClr val="0B02BE"/>
              </a:solidFill>
            </a:endParaRPr>
          </a:p>
          <a:p>
            <a:pPr marL="901700" indent="0">
              <a:buNone/>
              <a:tabLst>
                <a:tab pos="901700" algn="l"/>
              </a:tabLst>
            </a:pPr>
            <a:endParaRPr lang="ru-RU" sz="2000" b="1" dirty="0">
              <a:solidFill>
                <a:srgbClr val="0B02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741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нарушения при организации приема в дошкольные группы </a:t>
            </a:r>
            <a:endParaRPr lang="ru-RU" sz="3200" b="1" dirty="0">
              <a:solidFill>
                <a:srgbClr val="0B02B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53732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600" b="1" dirty="0"/>
              <a:t>при приеме в учреждение требуют представления документов, не предусмотренных Порядком ;</a:t>
            </a:r>
            <a:endParaRPr lang="ru-RU" sz="2600" b="1" dirty="0" smtClean="0"/>
          </a:p>
          <a:p>
            <a:pPr marL="0" indent="0">
              <a:buNone/>
            </a:pPr>
            <a:r>
              <a:rPr lang="ru-RU" sz="2600" b="1" dirty="0"/>
              <a:t>в заявлениях родителей (законных представителей) ребенка не фиксируется их личной подписью согласие на обработку их персональных данных и персональных данных ребенка в порядке, установленном законодательством Российской </a:t>
            </a:r>
            <a:r>
              <a:rPr lang="ru-RU" sz="2600" b="1" dirty="0" smtClean="0"/>
              <a:t>Федерации;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B02BE"/>
                </a:solidFill>
              </a:rPr>
              <a:t>локальным актом ОУ определяется иной порядок перевода воспитанников из ОУ в другое образовательное учреждение, чем предусмотренный Порядком и условиями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</a:t>
            </a:r>
          </a:p>
          <a:p>
            <a:pPr marL="901700" indent="0">
              <a:buNone/>
              <a:tabLst>
                <a:tab pos="901700" algn="l"/>
              </a:tabLst>
            </a:pPr>
            <a:endParaRPr lang="ru-RU" sz="2000" b="1" dirty="0">
              <a:solidFill>
                <a:srgbClr val="0B02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795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412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нарушения при </a:t>
            </a:r>
            <a:r>
              <a:rPr lang="ru-RU" sz="3200" b="1" dirty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отчислении из общеобразовательного учреждения</a:t>
            </a:r>
            <a:endParaRPr lang="ru-RU" sz="3200" b="1" dirty="0">
              <a:solidFill>
                <a:srgbClr val="0B02BE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5373216"/>
          </a:xfrm>
        </p:spPr>
        <p:txBody>
          <a:bodyPr>
            <a:normAutofit/>
          </a:bodyPr>
          <a:lstStyle/>
          <a:p>
            <a:pPr marL="898525" lvl="0" indent="0">
              <a:buNone/>
            </a:pPr>
            <a:endParaRPr lang="ru-RU" sz="2000" b="1" dirty="0" smtClean="0">
              <a:solidFill>
                <a:srgbClr val="0B02BE"/>
              </a:solidFill>
            </a:endParaRPr>
          </a:p>
          <a:p>
            <a:pPr marL="898525" lvl="0" indent="0" defTabSz="273050">
              <a:buNone/>
            </a:pPr>
            <a:r>
              <a:rPr lang="ru-RU" b="1" dirty="0" smtClean="0">
                <a:solidFill>
                  <a:srgbClr val="0B02BE"/>
                </a:solidFill>
              </a:rPr>
              <a:t>1. отсутствует </a:t>
            </a:r>
            <a:r>
              <a:rPr lang="ru-RU" b="1" dirty="0">
                <a:solidFill>
                  <a:srgbClr val="0B02BE"/>
                </a:solidFill>
              </a:rPr>
              <a:t>распорядительный акт об отчислении обучающихся 9, 11 классов (издается только приказ о выдаче аттестатов</a:t>
            </a:r>
            <a:r>
              <a:rPr lang="ru-RU" b="1" dirty="0" smtClean="0">
                <a:solidFill>
                  <a:srgbClr val="0B02BE"/>
                </a:solidFill>
              </a:rPr>
              <a:t>);</a:t>
            </a:r>
            <a:endParaRPr lang="ru-RU" b="1" dirty="0">
              <a:solidFill>
                <a:srgbClr val="0B02BE"/>
              </a:solidFill>
            </a:endParaRPr>
          </a:p>
          <a:p>
            <a:pPr marL="898525" lvl="0" indent="0" defTabSz="273050">
              <a:buNone/>
            </a:pPr>
            <a:r>
              <a:rPr lang="ru-RU" b="1" dirty="0" smtClean="0">
                <a:solidFill>
                  <a:srgbClr val="0B02BE"/>
                </a:solidFill>
              </a:rPr>
              <a:t>2. в </a:t>
            </a:r>
            <a:r>
              <a:rPr lang="ru-RU" b="1" dirty="0">
                <a:solidFill>
                  <a:srgbClr val="0B02BE"/>
                </a:solidFill>
              </a:rPr>
              <a:t>соответствующем локальном акте указываются не все основания отчисления из ОУ</a:t>
            </a:r>
          </a:p>
          <a:p>
            <a:pPr marL="898525" lvl="0" indent="0" defTabSz="273050">
              <a:buNone/>
            </a:pPr>
            <a:endParaRPr lang="ru-RU" sz="2000" b="1" dirty="0" smtClean="0">
              <a:solidFill>
                <a:srgbClr val="0B02BE"/>
              </a:solidFill>
            </a:endParaRPr>
          </a:p>
          <a:p>
            <a:pPr marL="898525" lvl="0" indent="0">
              <a:buNone/>
            </a:pPr>
            <a:endParaRPr lang="ru-RU" sz="2000" b="1" dirty="0">
              <a:solidFill>
                <a:srgbClr val="0B02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783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412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нарушения </a:t>
            </a:r>
            <a:r>
              <a:rPr lang="ru-RU" sz="3200" b="1" dirty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200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3200" b="1" dirty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промежуточной аттестации обучающихся</a:t>
            </a:r>
            <a:endParaRPr lang="ru-RU" sz="3200" b="1" dirty="0">
              <a:solidFill>
                <a:srgbClr val="0B02BE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5373216"/>
          </a:xfrm>
        </p:spPr>
        <p:txBody>
          <a:bodyPr>
            <a:normAutofit fontScale="92500" lnSpcReduction="20000"/>
          </a:bodyPr>
          <a:lstStyle/>
          <a:p>
            <a:pPr marL="898525" lvl="0" indent="0">
              <a:buNone/>
            </a:pPr>
            <a:endParaRPr lang="ru-RU" sz="2000" b="1" dirty="0" smtClean="0">
              <a:solidFill>
                <a:srgbClr val="0B02BE"/>
              </a:solidFill>
            </a:endParaRPr>
          </a:p>
          <a:p>
            <a:pPr marL="898525" lvl="0" indent="0" defTabSz="273050">
              <a:buNone/>
            </a:pPr>
            <a:r>
              <a:rPr lang="ru-RU" b="1" dirty="0" smtClean="0">
                <a:solidFill>
                  <a:srgbClr val="0B02BE"/>
                </a:solidFill>
              </a:rPr>
              <a:t>1</a:t>
            </a:r>
            <a:r>
              <a:rPr lang="ru-RU" b="1" dirty="0">
                <a:solidFill>
                  <a:srgbClr val="0B02BE"/>
                </a:solidFill>
              </a:rPr>
              <a:t>. деятельность ОУ при проведении промежуточной аттестации не соответствует локальному акту </a:t>
            </a:r>
            <a:r>
              <a:rPr lang="ru-RU" b="1" dirty="0" smtClean="0">
                <a:solidFill>
                  <a:srgbClr val="0B02BE"/>
                </a:solidFill>
              </a:rPr>
              <a:t>ОУ;</a:t>
            </a:r>
            <a:endParaRPr lang="ru-RU" b="1" dirty="0">
              <a:solidFill>
                <a:srgbClr val="0B02BE"/>
              </a:solidFill>
            </a:endParaRPr>
          </a:p>
          <a:p>
            <a:pPr marL="898525" lvl="0" indent="0" defTabSz="273050">
              <a:buNone/>
            </a:pPr>
            <a:r>
              <a:rPr lang="ru-RU" b="1" dirty="0" smtClean="0">
                <a:solidFill>
                  <a:srgbClr val="0B02BE"/>
                </a:solidFill>
              </a:rPr>
              <a:t>2. в </a:t>
            </a:r>
            <a:r>
              <a:rPr lang="ru-RU" b="1" dirty="0">
                <a:solidFill>
                  <a:srgbClr val="0B02BE"/>
                </a:solidFill>
              </a:rPr>
              <a:t>ОУ не регламентируются правила выставления четвертых, полугодовых и годовых оценок;</a:t>
            </a:r>
          </a:p>
          <a:p>
            <a:pPr marL="898525" lvl="0" indent="0" defTabSz="273050">
              <a:buNone/>
            </a:pPr>
            <a:r>
              <a:rPr lang="ru-RU" b="1" dirty="0" smtClean="0">
                <a:solidFill>
                  <a:srgbClr val="0B02BE"/>
                </a:solidFill>
              </a:rPr>
              <a:t>3. в </a:t>
            </a:r>
            <a:r>
              <a:rPr lang="ru-RU" b="1" dirty="0">
                <a:solidFill>
                  <a:srgbClr val="0B02BE"/>
                </a:solidFill>
              </a:rPr>
              <a:t>локальном акте предусматривается освобождение обучающихся от промежуточной аттестации, промежуточная аттестация предусматривается не для всех классов (не указываются 1, 5, 9, 11 классы);</a:t>
            </a:r>
          </a:p>
          <a:p>
            <a:pPr marL="898525" lvl="0" indent="0" defTabSz="273050">
              <a:buNone/>
            </a:pPr>
            <a:endParaRPr lang="ru-RU" sz="2000" b="1" dirty="0" smtClean="0">
              <a:solidFill>
                <a:srgbClr val="0B02BE"/>
              </a:solidFill>
            </a:endParaRPr>
          </a:p>
          <a:p>
            <a:pPr marL="898525" lvl="0" indent="0">
              <a:buNone/>
            </a:pPr>
            <a:endParaRPr lang="ru-RU" sz="2000" b="1" dirty="0">
              <a:solidFill>
                <a:srgbClr val="0B02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637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412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нарушения </a:t>
            </a:r>
            <a:r>
              <a:rPr lang="ru-RU" sz="3200" b="1" dirty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200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текущей </a:t>
            </a:r>
            <a:r>
              <a:rPr lang="ru-RU" sz="3200" b="1" dirty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обучающихся</a:t>
            </a:r>
            <a:endParaRPr lang="ru-RU" sz="3200" b="1" dirty="0">
              <a:solidFill>
                <a:srgbClr val="0B02BE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5373216"/>
          </a:xfrm>
        </p:spPr>
        <p:txBody>
          <a:bodyPr>
            <a:normAutofit/>
          </a:bodyPr>
          <a:lstStyle/>
          <a:p>
            <a:pPr marL="898525" lvl="0" indent="0">
              <a:buNone/>
            </a:pPr>
            <a:endParaRPr lang="ru-RU" sz="2000" b="1" dirty="0" smtClean="0">
              <a:solidFill>
                <a:srgbClr val="0B02BE"/>
              </a:solidFill>
            </a:endParaRPr>
          </a:p>
          <a:p>
            <a:pPr marL="898525" lvl="0" indent="0" defTabSz="273050">
              <a:buNone/>
            </a:pPr>
            <a:r>
              <a:rPr lang="ru-RU" b="1" dirty="0" smtClean="0">
                <a:solidFill>
                  <a:srgbClr val="0B02BE"/>
                </a:solidFill>
              </a:rPr>
              <a:t>1</a:t>
            </a:r>
            <a:r>
              <a:rPr lang="ru-RU" b="1" dirty="0">
                <a:solidFill>
                  <a:srgbClr val="0B02BE"/>
                </a:solidFill>
              </a:rPr>
              <a:t>. </a:t>
            </a:r>
            <a:r>
              <a:rPr lang="ru-RU" b="1" dirty="0" smtClean="0">
                <a:solidFill>
                  <a:srgbClr val="0B02BE"/>
                </a:solidFill>
              </a:rPr>
              <a:t>отсутствует локальный акт, закрепляющий нормы выставления оценок;</a:t>
            </a:r>
            <a:endParaRPr lang="ru-RU" b="1" dirty="0">
              <a:solidFill>
                <a:srgbClr val="0B02BE"/>
              </a:solidFill>
            </a:endParaRPr>
          </a:p>
          <a:p>
            <a:pPr marL="898525" lvl="0" indent="0" defTabSz="273050">
              <a:buNone/>
            </a:pPr>
            <a:r>
              <a:rPr lang="ru-RU" b="1" dirty="0" smtClean="0">
                <a:solidFill>
                  <a:srgbClr val="0B02BE"/>
                </a:solidFill>
              </a:rPr>
              <a:t>2. несоответствие отметок, выставленных </a:t>
            </a:r>
            <a:r>
              <a:rPr lang="ru-RU" b="1" dirty="0">
                <a:solidFill>
                  <a:srgbClr val="0B02BE"/>
                </a:solidFill>
              </a:rPr>
              <a:t>за контрольные работы </a:t>
            </a:r>
            <a:r>
              <a:rPr lang="ru-RU" b="1" dirty="0" smtClean="0">
                <a:solidFill>
                  <a:srgbClr val="0B02BE"/>
                </a:solidFill>
              </a:rPr>
              <a:t>в тетрадях, и отметок, перенесенных в журнал;</a:t>
            </a:r>
          </a:p>
          <a:p>
            <a:pPr marL="898525" lvl="0" indent="0" defTabSz="273050">
              <a:buNone/>
            </a:pPr>
            <a:r>
              <a:rPr lang="ru-RU" b="1" dirty="0" smtClean="0">
                <a:solidFill>
                  <a:srgbClr val="0B02BE"/>
                </a:solidFill>
              </a:rPr>
              <a:t>3. несоответствие выставленных отметок в журнале и дневнике, в электронном журнале </a:t>
            </a:r>
            <a:endParaRPr lang="ru-RU" sz="2000" b="1" dirty="0">
              <a:solidFill>
                <a:srgbClr val="0B02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626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900" b="1" dirty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нарушения при организации </a:t>
            </a:r>
            <a:r>
              <a:rPr lang="ru-RU" sz="2900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 – нарушения при ознакомлении обучающихся и РОДИТЕЛЕЙ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5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«ОО … под </a:t>
            </a:r>
            <a:r>
              <a:rPr lang="ru-RU" b="1" dirty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 информируют участников ГИА и их родителей (законных представителей) о сроках, местах и порядке подачи заявлений на прохождение ГИА, в том числе в форме ЕГЭ, о местах и сроках проведения экзаменов, о порядке проведения экзаменов, в том числе об основаниях для удаления с экзамена, изменения или аннулирования результатов экзаменов, о ведении во время экзамена в ППЭ и аудиториях видеозаписи, о порядке подачи и рассмотрения апелляций, о времени и месте ознакомления с результатами экзаменов, а также о результатах </a:t>
            </a:r>
            <a:r>
              <a:rPr lang="ru-RU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экзаменов»</a:t>
            </a:r>
            <a:endParaRPr lang="ru-RU" b="1" dirty="0">
              <a:solidFill>
                <a:srgbClr val="0B02B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П.42 Порядка проведения ГИА по программам среднего общего образования (приказ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Минпроса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 и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ноября 2018 г.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№190/1512,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П.34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проведения ГИА по программам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 (приказ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Минпроса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 и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7 ноября 2018 г.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189/1513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57787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412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нарушения </a:t>
            </a:r>
            <a:r>
              <a:rPr lang="ru-RU" sz="3200" b="1" dirty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200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исполнении компетенций ОУ</a:t>
            </a:r>
            <a:endParaRPr lang="ru-RU" sz="3200" b="1" dirty="0">
              <a:solidFill>
                <a:srgbClr val="0B02BE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5373216"/>
          </a:xfrm>
        </p:spPr>
        <p:txBody>
          <a:bodyPr>
            <a:normAutofit fontScale="92500" lnSpcReduction="10000"/>
          </a:bodyPr>
          <a:lstStyle/>
          <a:p>
            <a:pPr marL="898525" lvl="0" indent="0">
              <a:buNone/>
            </a:pPr>
            <a:endParaRPr lang="ru-RU" sz="2000" b="1" dirty="0" smtClean="0">
              <a:solidFill>
                <a:srgbClr val="0B02BE"/>
              </a:solidFill>
            </a:endParaRPr>
          </a:p>
          <a:p>
            <a:pPr marL="898525" lvl="0" indent="0" defTabSz="273050">
              <a:buNone/>
            </a:pPr>
            <a:r>
              <a:rPr lang="ru-RU" b="1" dirty="0" smtClean="0">
                <a:solidFill>
                  <a:srgbClr val="0B02BE"/>
                </a:solidFill>
              </a:rPr>
              <a:t>1</a:t>
            </a:r>
            <a:r>
              <a:rPr lang="ru-RU" b="1" dirty="0">
                <a:solidFill>
                  <a:srgbClr val="0B02BE"/>
                </a:solidFill>
              </a:rPr>
              <a:t>. отсутствует Паспорт доступности образовательной </a:t>
            </a:r>
            <a:r>
              <a:rPr lang="ru-RU" b="1" dirty="0" smtClean="0">
                <a:solidFill>
                  <a:srgbClr val="0B02BE"/>
                </a:solidFill>
              </a:rPr>
              <a:t>организации, соответствующий </a:t>
            </a:r>
            <a:r>
              <a:rPr lang="ru-RU" b="1" dirty="0">
                <a:solidFill>
                  <a:srgbClr val="0B02BE"/>
                </a:solidFill>
              </a:rPr>
              <a:t>требованиям, установленным </a:t>
            </a:r>
            <a:r>
              <a:rPr lang="ru-RU" b="1" dirty="0">
                <a:solidFill>
                  <a:srgbClr val="FF0000"/>
                </a:solidFill>
              </a:rPr>
              <a:t>Порядком обеспечения условий доступности для инвалидов объектов и предоставляемых услуг в сфере образования, а также оказания им при этом необходимой помощи, утвержденным приказом Министерства образования и науки Российской Федерации от 9 ноября 2015 г. № </a:t>
            </a:r>
            <a:r>
              <a:rPr lang="ru-RU" b="1" dirty="0" smtClean="0">
                <a:solidFill>
                  <a:srgbClr val="FF0000"/>
                </a:solidFill>
              </a:rPr>
              <a:t>1309</a:t>
            </a:r>
            <a:r>
              <a:rPr lang="ru-RU" b="1" dirty="0" smtClean="0">
                <a:solidFill>
                  <a:srgbClr val="0B02BE"/>
                </a:solidFill>
              </a:rPr>
              <a:t> </a:t>
            </a:r>
            <a:endParaRPr lang="ru-RU" sz="2000" b="1" dirty="0" smtClean="0">
              <a:solidFill>
                <a:srgbClr val="0B02BE"/>
              </a:solidFill>
            </a:endParaRPr>
          </a:p>
          <a:p>
            <a:pPr marL="898525" lvl="0" indent="0">
              <a:buNone/>
            </a:pPr>
            <a:endParaRPr lang="ru-RU" sz="2000" b="1" dirty="0">
              <a:solidFill>
                <a:srgbClr val="0B02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79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412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нарушения </a:t>
            </a:r>
            <a:r>
              <a:rPr lang="ru-RU" sz="3200" b="1" dirty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200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исполнении компетенций ОУ</a:t>
            </a:r>
            <a:endParaRPr lang="ru-RU" sz="3200" b="1" dirty="0">
              <a:solidFill>
                <a:srgbClr val="0B02BE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5373216"/>
          </a:xfrm>
        </p:spPr>
        <p:txBody>
          <a:bodyPr>
            <a:normAutofit fontScale="85000" lnSpcReduction="20000"/>
          </a:bodyPr>
          <a:lstStyle/>
          <a:p>
            <a:pPr marL="898525" lvl="0" indent="0">
              <a:buNone/>
            </a:pPr>
            <a:endParaRPr lang="ru-RU" sz="2000" b="1" dirty="0" smtClean="0">
              <a:solidFill>
                <a:srgbClr val="0B02BE"/>
              </a:solidFill>
            </a:endParaRPr>
          </a:p>
          <a:p>
            <a:pPr marL="1412875" lvl="0" indent="-514350" defTabSz="273050">
              <a:buAutoNum type="arabicPeriod"/>
            </a:pPr>
            <a:r>
              <a:rPr lang="ru-RU" b="1" dirty="0" smtClean="0">
                <a:solidFill>
                  <a:srgbClr val="0B02BE"/>
                </a:solidFill>
              </a:rPr>
              <a:t>Нарушение порядка проведения самообследования ОУ или отчет о самообследовании не соответствует установленным требованиям </a:t>
            </a:r>
          </a:p>
          <a:p>
            <a:pPr marL="898525" lvl="0" indent="0" defTabSz="273050">
              <a:buNone/>
            </a:pPr>
            <a:r>
              <a:rPr lang="ru-RU" b="1" dirty="0">
                <a:solidFill>
                  <a:srgbClr val="FF0000"/>
                </a:solidFill>
              </a:rPr>
              <a:t>приказ Министерства образования и науки РФ от 14 июня 2013 г. № 462 «Об утверждении Порядка проведения самообследования образовательной организацией»; </a:t>
            </a:r>
          </a:p>
          <a:p>
            <a:pPr marL="898525" lvl="0" indent="0" defTabSz="273050">
              <a:buNone/>
            </a:pPr>
            <a:r>
              <a:rPr lang="ru-RU" b="1" dirty="0">
                <a:solidFill>
                  <a:srgbClr val="FF0000"/>
                </a:solidFill>
              </a:rPr>
              <a:t>приложение № 6 к приказу Министерства образования и науки РФ от 10 декабря 2013 г. № 1324 «Об утверждении показателей деятельности образовательной организации, подлежащей самообследованию»;</a:t>
            </a:r>
          </a:p>
          <a:p>
            <a:pPr marL="1412875" lvl="0" indent="-514350" defTabSz="273050">
              <a:buAutoNum type="arabicPeriod"/>
            </a:pPr>
            <a:endParaRPr lang="ru-RU" b="1" dirty="0" smtClean="0">
              <a:solidFill>
                <a:srgbClr val="FF0000"/>
              </a:solidFill>
            </a:endParaRPr>
          </a:p>
          <a:p>
            <a:pPr marL="1355725" lvl="0" indent="-457200" defTabSz="273050">
              <a:buAutoNum type="arabicPeriod"/>
            </a:pPr>
            <a:endParaRPr lang="ru-RU" sz="2000" b="1" dirty="0" smtClean="0">
              <a:solidFill>
                <a:srgbClr val="0B02BE"/>
              </a:solidFill>
            </a:endParaRPr>
          </a:p>
          <a:p>
            <a:pPr marL="898525" lvl="0" indent="0">
              <a:buNone/>
            </a:pPr>
            <a:endParaRPr lang="ru-RU" sz="2000" b="1" dirty="0">
              <a:solidFill>
                <a:srgbClr val="0B02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498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B02BE"/>
                </a:solidFill>
              </a:rPr>
              <a:t>Требования к сайтам</a:t>
            </a:r>
            <a:endParaRPr lang="ru-RU" b="1" dirty="0">
              <a:solidFill>
                <a:srgbClr val="0B02BE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сайты </a:t>
            </a:r>
            <a:r>
              <a:rPr lang="ru-RU" b="1" dirty="0"/>
              <a:t>ОУ в большинстве не </a:t>
            </a:r>
            <a:r>
              <a:rPr lang="ru-RU" b="1" dirty="0" smtClean="0"/>
              <a:t>соответствуют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Правилам размещения на официальном сайте образовательной организации в информационно-телекоммуникационной сети «Интернет» и обновления информации об образовательной организации, утвержденным постановлением Правительства Российской Федерации от 10 июля 2013 г. № 582</a:t>
            </a:r>
            <a:r>
              <a:rPr lang="ru-RU" b="1" dirty="0"/>
              <a:t>, </a:t>
            </a:r>
            <a:endParaRPr lang="ru-RU" b="1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Требованиям </a:t>
            </a:r>
            <a:r>
              <a:rPr lang="ru-RU" b="1" dirty="0">
                <a:solidFill>
                  <a:srgbClr val="FF0000"/>
                </a:solidFill>
              </a:rPr>
              <a:t>к структуре официального сайта образовательной организации в информационно-телекоммуникационной сети «Интернет» и формату представленной на нем информации, утвержденным приказом Федеральной службы по надзору в сфере образования и науки от 29 мая 2014 года № </a:t>
            </a:r>
            <a:r>
              <a:rPr lang="ru-RU" b="1" dirty="0" smtClean="0">
                <a:solidFill>
                  <a:srgbClr val="FF0000"/>
                </a:solidFill>
              </a:rPr>
              <a:t>785 (с изменениями)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022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412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нарушения </a:t>
            </a:r>
            <a:r>
              <a:rPr lang="ru-RU" sz="3200" b="1" dirty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200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исполнении компетенций ОУ</a:t>
            </a:r>
            <a:endParaRPr lang="ru-RU" sz="3200" b="1" dirty="0">
              <a:solidFill>
                <a:srgbClr val="0B02BE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5373216"/>
          </a:xfrm>
        </p:spPr>
        <p:txBody>
          <a:bodyPr>
            <a:normAutofit lnSpcReduction="10000"/>
          </a:bodyPr>
          <a:lstStyle/>
          <a:p>
            <a:pPr marL="898525" lvl="0" indent="0">
              <a:buNone/>
            </a:pPr>
            <a:endParaRPr lang="ru-RU" sz="2000" b="1" dirty="0" smtClean="0">
              <a:solidFill>
                <a:srgbClr val="0B02BE"/>
              </a:solidFill>
            </a:endParaRPr>
          </a:p>
          <a:p>
            <a:pPr marL="1412875" lvl="0" indent="-514350" defTabSz="273050">
              <a:buAutoNum type="arabicPeriod"/>
            </a:pPr>
            <a:r>
              <a:rPr lang="ru-RU" b="1" dirty="0" smtClean="0">
                <a:solidFill>
                  <a:srgbClr val="0B02BE"/>
                </a:solidFill>
              </a:rPr>
              <a:t>В образовательной деятельности применяются учебники, не входящие в федеральный перечень</a:t>
            </a:r>
          </a:p>
          <a:p>
            <a:pPr marL="1412875" lvl="0" indent="-514350" defTabSz="273050">
              <a:buAutoNum type="arabicPeriod"/>
            </a:pPr>
            <a:r>
              <a:rPr lang="ru-RU" b="1" dirty="0" smtClean="0">
                <a:solidFill>
                  <a:srgbClr val="0B02BE"/>
                </a:solidFill>
              </a:rPr>
              <a:t>Обучающиеся не обеспечены возможностью бесплатного пользования учебниками и учебными пособиями по всем входящим в реализуемые основные образовательные программы учебным предметам </a:t>
            </a:r>
          </a:p>
          <a:p>
            <a:pPr marL="1355725" lvl="0" indent="-457200" defTabSz="273050">
              <a:buAutoNum type="arabicPeriod"/>
            </a:pPr>
            <a:endParaRPr lang="ru-RU" sz="2000" b="1" dirty="0" smtClean="0">
              <a:solidFill>
                <a:srgbClr val="0B02BE"/>
              </a:solidFill>
            </a:endParaRPr>
          </a:p>
          <a:p>
            <a:pPr marL="898525" lvl="0" indent="0">
              <a:buNone/>
            </a:pPr>
            <a:endParaRPr lang="ru-RU" sz="2000" b="1" dirty="0">
              <a:solidFill>
                <a:srgbClr val="0B02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046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412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нарушения </a:t>
            </a:r>
            <a:r>
              <a:rPr lang="ru-RU" sz="3200" b="1" dirty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200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исполнении компетенций ОУ</a:t>
            </a:r>
            <a:endParaRPr lang="ru-RU" sz="3200" b="1" dirty="0">
              <a:solidFill>
                <a:srgbClr val="0B02BE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5373216"/>
          </a:xfrm>
        </p:spPr>
        <p:txBody>
          <a:bodyPr>
            <a:normAutofit/>
          </a:bodyPr>
          <a:lstStyle/>
          <a:p>
            <a:pPr marL="898525" lvl="0" indent="0">
              <a:buNone/>
            </a:pPr>
            <a:endParaRPr lang="ru-RU" sz="2000" b="1" dirty="0" smtClean="0">
              <a:solidFill>
                <a:srgbClr val="0B02BE"/>
              </a:solidFill>
            </a:endParaRPr>
          </a:p>
          <a:p>
            <a:pPr marL="1412875" lvl="0" indent="-514350" defTabSz="273050">
              <a:buAutoNum type="arabicPeriod"/>
            </a:pPr>
            <a:r>
              <a:rPr lang="ru-RU" b="1" dirty="0" smtClean="0">
                <a:solidFill>
                  <a:srgbClr val="0B02BE"/>
                </a:solidFill>
              </a:rPr>
              <a:t>Нарушения при внесении данных в ФИС ФРДО</a:t>
            </a:r>
          </a:p>
          <a:p>
            <a:pPr marL="1412875" lvl="0" indent="-514350" defTabSz="273050">
              <a:buAutoNum type="arabicPeriod"/>
            </a:pPr>
            <a:r>
              <a:rPr lang="ru-RU" b="1" dirty="0" smtClean="0">
                <a:solidFill>
                  <a:srgbClr val="0B02BE"/>
                </a:solidFill>
              </a:rPr>
              <a:t>Нарушения при проведении аттестации на соответствие занимаемой должности: сроки, порядок, процедуры, оформление результатов</a:t>
            </a:r>
          </a:p>
          <a:p>
            <a:pPr marL="1355725" lvl="0" indent="-457200" defTabSz="273050">
              <a:buAutoNum type="arabicPeriod"/>
            </a:pPr>
            <a:endParaRPr lang="ru-RU" sz="2000" b="1" dirty="0" smtClean="0">
              <a:solidFill>
                <a:srgbClr val="0B02BE"/>
              </a:solidFill>
            </a:endParaRPr>
          </a:p>
          <a:p>
            <a:pPr marL="898525" lvl="0" indent="0">
              <a:buNone/>
            </a:pPr>
            <a:endParaRPr lang="ru-RU" sz="2000" b="1" dirty="0">
              <a:solidFill>
                <a:srgbClr val="0B02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734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412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нарушения </a:t>
            </a:r>
            <a:r>
              <a:rPr lang="ru-RU" sz="3200" b="1" dirty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200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исполнении компетенций ОУ</a:t>
            </a:r>
            <a:endParaRPr lang="ru-RU" sz="3200" b="1" dirty="0">
              <a:solidFill>
                <a:srgbClr val="0B02BE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5373216"/>
          </a:xfrm>
        </p:spPr>
        <p:txBody>
          <a:bodyPr>
            <a:normAutofit/>
          </a:bodyPr>
          <a:lstStyle/>
          <a:p>
            <a:pPr marL="898525" lvl="0" indent="0">
              <a:buNone/>
            </a:pPr>
            <a:endParaRPr lang="ru-RU" sz="2000" b="1" dirty="0" smtClean="0">
              <a:solidFill>
                <a:srgbClr val="0B02BE"/>
              </a:solidFill>
            </a:endParaRPr>
          </a:p>
          <a:p>
            <a:pPr marL="898525" lvl="0" indent="0" defTabSz="273050">
              <a:buNone/>
            </a:pPr>
            <a:r>
              <a:rPr lang="ru-RU" b="1" dirty="0" smtClean="0">
                <a:solidFill>
                  <a:srgbClr val="0B02BE"/>
                </a:solidFill>
              </a:rPr>
              <a:t>Нарушения ст. 41 Федерального закона в части нарушений требований СанПиН (отсутствие достаточного количества теневых навесов, нарушения при организации питания, медицинского обеспечения) </a:t>
            </a:r>
            <a:endParaRPr lang="ru-RU" sz="2000" b="1" dirty="0" smtClean="0">
              <a:solidFill>
                <a:srgbClr val="0B02BE"/>
              </a:solidFill>
            </a:endParaRPr>
          </a:p>
          <a:p>
            <a:pPr marL="898525" lvl="0" indent="0">
              <a:buNone/>
            </a:pPr>
            <a:endParaRPr lang="ru-RU" sz="2000" b="1" dirty="0">
              <a:solidFill>
                <a:srgbClr val="0B02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545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412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нарушения </a:t>
            </a:r>
            <a:r>
              <a:rPr lang="ru-RU" sz="3200" b="1" dirty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200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исполнении компетенции ОУ</a:t>
            </a:r>
            <a:endParaRPr lang="ru-RU" sz="3200" b="1" dirty="0">
              <a:solidFill>
                <a:srgbClr val="0B02BE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5373216"/>
          </a:xfrm>
        </p:spPr>
        <p:txBody>
          <a:bodyPr>
            <a:normAutofit fontScale="85000" lnSpcReduction="20000"/>
          </a:bodyPr>
          <a:lstStyle/>
          <a:p>
            <a:pPr marL="898525" lvl="0" indent="0">
              <a:buNone/>
            </a:pPr>
            <a:endParaRPr lang="ru-RU" sz="2000" b="1" dirty="0" smtClean="0">
              <a:solidFill>
                <a:srgbClr val="0B02BE"/>
              </a:solidFill>
            </a:endParaRPr>
          </a:p>
          <a:p>
            <a:pPr marL="898525" lvl="0" indent="0" defTabSz="273050">
              <a:buNone/>
            </a:pPr>
            <a:r>
              <a:rPr lang="ru-RU" b="1" dirty="0">
                <a:solidFill>
                  <a:srgbClr val="0B02BE"/>
                </a:solidFill>
              </a:rPr>
              <a:t>Формирование штатного расписания</a:t>
            </a:r>
          </a:p>
          <a:p>
            <a:pPr marL="898525" lvl="0" indent="0" defTabSz="273050">
              <a:buNone/>
            </a:pPr>
            <a:r>
              <a:rPr lang="ru-RU" b="1" dirty="0">
                <a:solidFill>
                  <a:srgbClr val="FF0000"/>
                </a:solidFill>
              </a:rPr>
              <a:t>постановление Правительства Российской Федерации от 8 августа 2013 г. № 678 «Об утверждении 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организаций»</a:t>
            </a:r>
          </a:p>
          <a:p>
            <a:pPr marL="898525" lvl="0" indent="0" defTabSz="273050">
              <a:buNone/>
            </a:pPr>
            <a:r>
              <a:rPr lang="ru-RU" b="1" dirty="0" smtClean="0">
                <a:solidFill>
                  <a:srgbClr val="0B02BE"/>
                </a:solidFill>
              </a:rPr>
              <a:t>Справки об отсутствии судимости (при приеме на работу всех работников), взаимодействие с КДН при наличии судимости</a:t>
            </a:r>
          </a:p>
          <a:p>
            <a:pPr marL="898525" lvl="0" indent="0" defTabSz="273050">
              <a:buNone/>
            </a:pPr>
            <a:r>
              <a:rPr lang="ru-RU" b="1" dirty="0" smtClean="0">
                <a:solidFill>
                  <a:srgbClr val="0B02BE"/>
                </a:solidFill>
              </a:rPr>
              <a:t>Повышение квалификации по направлению деятельности</a:t>
            </a:r>
          </a:p>
          <a:p>
            <a:pPr marL="1412875" lvl="0" indent="-514350" defTabSz="273050">
              <a:buAutoNum type="arabicPeriod"/>
            </a:pPr>
            <a:endParaRPr lang="ru-RU" b="1" dirty="0" smtClean="0">
              <a:solidFill>
                <a:srgbClr val="0B02BE"/>
              </a:solidFill>
            </a:endParaRPr>
          </a:p>
          <a:p>
            <a:pPr marL="1412875" lvl="0" indent="-514350" defTabSz="273050">
              <a:buAutoNum type="arabicPeriod"/>
            </a:pPr>
            <a:endParaRPr lang="ru-RU" sz="2000" b="1" dirty="0" smtClean="0">
              <a:solidFill>
                <a:srgbClr val="0B02BE"/>
              </a:solidFill>
            </a:endParaRPr>
          </a:p>
          <a:p>
            <a:pPr marL="898525" lvl="0" indent="0">
              <a:buNone/>
            </a:pPr>
            <a:endParaRPr lang="ru-RU" sz="2000" b="1" dirty="0">
              <a:solidFill>
                <a:srgbClr val="0B02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472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нарушения при </a:t>
            </a:r>
            <a:r>
              <a:rPr lang="ru-RU" sz="3200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обучения детей-инвалидов и обучающихся с ОВЗ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тсутствует локальный нормативный акт об организации обучения по индивидуальному учебному плану</a:t>
            </a:r>
          </a:p>
          <a:p>
            <a:r>
              <a:rPr lang="ru-RU" b="1" dirty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окальный акт не соответствует требованиям законодательства</a:t>
            </a:r>
          </a:p>
          <a:p>
            <a:r>
              <a:rPr lang="ru-RU" b="1" dirty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риказ «Об организации обучения на дому» издан в отсутствие заявления родителей</a:t>
            </a:r>
          </a:p>
          <a:p>
            <a:r>
              <a:rPr lang="ru-RU" b="1" dirty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индивидуальный учебный план включены не все обязательные предметы (музыка, ИЗО, физкультура, ОРКСЭ, ОДНКНР), не организована внеурочная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xmlns="" val="18272471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нарушения при </a:t>
            </a:r>
            <a:r>
              <a:rPr lang="ru-RU" sz="3200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обучения детей-инвалидов и обучающихся с ОВЗ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 ознакомление родителей с расписанием занятий, учебным планом, образовательной программой</a:t>
            </a:r>
          </a:p>
          <a:p>
            <a:r>
              <a:rPr lang="ru-RU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не обеспечены учебниками по ВСЕМ обязательным предметам </a:t>
            </a:r>
          </a:p>
          <a:p>
            <a:r>
              <a:rPr lang="ru-RU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 обучении на дому учащихся с ОВЗ не разработана АОП  </a:t>
            </a:r>
          </a:p>
          <a:p>
            <a:r>
              <a:rPr lang="ru-RU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обучении на дому не созданы специальные условия для получения образования </a:t>
            </a:r>
            <a:endParaRPr lang="ru-RU" b="1" dirty="0">
              <a:solidFill>
                <a:srgbClr val="0B02B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91795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412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нарушения </a:t>
            </a:r>
            <a:r>
              <a:rPr lang="ru-RU" sz="3200" b="1" dirty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200" b="1" dirty="0" smtClean="0">
                <a:solidFill>
                  <a:srgbClr val="0B02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образовательной деятельности</a:t>
            </a:r>
            <a:endParaRPr lang="ru-RU" sz="3200" b="1" dirty="0">
              <a:solidFill>
                <a:srgbClr val="0B02BE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5373216"/>
          </a:xfrm>
        </p:spPr>
        <p:txBody>
          <a:bodyPr>
            <a:normAutofit fontScale="85000" lnSpcReduction="20000"/>
          </a:bodyPr>
          <a:lstStyle/>
          <a:p>
            <a:pPr marL="898525" lvl="0" indent="0">
              <a:buNone/>
            </a:pPr>
            <a:endParaRPr lang="ru-RU" sz="2000" b="1" dirty="0" smtClean="0">
              <a:solidFill>
                <a:srgbClr val="0B02BE"/>
              </a:solidFill>
            </a:endParaRPr>
          </a:p>
          <a:p>
            <a:pPr marL="1412875" lvl="0" indent="-514350" defTabSz="273050">
              <a:buAutoNum type="arabicPeriod"/>
            </a:pPr>
            <a:r>
              <a:rPr lang="ru-RU" b="1" dirty="0" smtClean="0">
                <a:solidFill>
                  <a:srgbClr val="0B02BE"/>
                </a:solidFill>
              </a:rPr>
              <a:t>содержание основных образовательных программ не соответствует требованиям ФГОС</a:t>
            </a:r>
          </a:p>
          <a:p>
            <a:pPr marL="1412875" lvl="0" indent="-514350" defTabSz="273050">
              <a:buAutoNum type="arabicPeriod"/>
            </a:pPr>
            <a:r>
              <a:rPr lang="ru-RU" b="1" dirty="0">
                <a:solidFill>
                  <a:srgbClr val="0B02BE"/>
                </a:solidFill>
              </a:rPr>
              <a:t>рабочие программы по учебным предметам не соответствуют внутреннему локальному акту </a:t>
            </a:r>
            <a:r>
              <a:rPr lang="ru-RU" b="1" dirty="0" smtClean="0">
                <a:solidFill>
                  <a:srgbClr val="0B02BE"/>
                </a:solidFill>
              </a:rPr>
              <a:t> ОУ </a:t>
            </a:r>
          </a:p>
          <a:p>
            <a:pPr marL="1412875" lvl="0" indent="-514350" defTabSz="273050">
              <a:buAutoNum type="arabicPeriod"/>
            </a:pPr>
            <a:r>
              <a:rPr lang="ru-RU" b="1" dirty="0">
                <a:solidFill>
                  <a:srgbClr val="0B02BE"/>
                </a:solidFill>
              </a:rPr>
              <a:t>адаптированные образовательные программы и индивидуальные учебные планы обучающихся с ОВЗ не соответствуют Примерным адаптированным образовательным программам для </a:t>
            </a:r>
            <a:r>
              <a:rPr lang="ru-RU" b="1" dirty="0" smtClean="0">
                <a:solidFill>
                  <a:srgbClr val="0B02BE"/>
                </a:solidFill>
              </a:rPr>
              <a:t>разных категорий </a:t>
            </a:r>
            <a:r>
              <a:rPr lang="ru-RU" b="1" dirty="0">
                <a:solidFill>
                  <a:srgbClr val="0B02BE"/>
                </a:solidFill>
              </a:rPr>
              <a:t>обучающихся с ОВЗ, подготовленным в </a:t>
            </a:r>
            <a:r>
              <a:rPr lang="ru-RU" b="1" dirty="0" smtClean="0">
                <a:solidFill>
                  <a:srgbClr val="0B02BE"/>
                </a:solidFill>
              </a:rPr>
              <a:t>соответствии с ФГОС </a:t>
            </a:r>
            <a:endParaRPr lang="ru-RU" sz="2000" b="1" dirty="0" smtClean="0">
              <a:solidFill>
                <a:srgbClr val="0B02BE"/>
              </a:solidFill>
            </a:endParaRPr>
          </a:p>
          <a:p>
            <a:pPr marL="898525" lvl="0" indent="0">
              <a:buNone/>
            </a:pPr>
            <a:endParaRPr lang="ru-RU" sz="2000" b="1" dirty="0">
              <a:solidFill>
                <a:srgbClr val="0B02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756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4544828" y="6183820"/>
            <a:ext cx="4599172" cy="67418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82475" tIns="41238" rIns="82475" bIns="4123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200">
              <a:solidFill>
                <a:srgbClr val="00339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 rot="10800000" flipV="1">
            <a:off x="1619672" y="2531033"/>
            <a:ext cx="6048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5001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3600" b="1" i="1" kern="0" dirty="0" smtClean="0">
                <a:solidFill>
                  <a:srgbClr val="660066"/>
                </a:solidFill>
                <a:latin typeface="Calibri" pitchFamily="34" charset="0"/>
                <a:cs typeface="Calibri" pitchFamily="34" charset="0"/>
              </a:rPr>
              <a:t>Спасибо за внимание!</a:t>
            </a:r>
            <a:endParaRPr lang="ru-RU" sz="3600" b="1" i="1" kern="0" dirty="0">
              <a:solidFill>
                <a:srgbClr val="660066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5119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B02BE"/>
                </a:solidFill>
              </a:rPr>
              <a:t>Требования к Уставу</a:t>
            </a:r>
            <a:endParaRPr lang="ru-RU" b="1" dirty="0">
              <a:solidFill>
                <a:srgbClr val="0B02BE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ru-RU" b="1" dirty="0"/>
              <a:t>Федеральным законом от </a:t>
            </a:r>
            <a:r>
              <a:rPr lang="ru-RU" b="1" dirty="0" smtClean="0"/>
              <a:t>12</a:t>
            </a:r>
            <a:r>
              <a:rPr lang="en-US" b="1" dirty="0" smtClean="0"/>
              <a:t> </a:t>
            </a:r>
            <a:r>
              <a:rPr lang="ru-RU" b="1" dirty="0" smtClean="0"/>
              <a:t>января 1996г. </a:t>
            </a:r>
            <a:r>
              <a:rPr lang="ru-RU" b="1" dirty="0"/>
              <a:t>№</a:t>
            </a:r>
            <a:r>
              <a:rPr lang="ru-RU" b="1" dirty="0" smtClean="0"/>
              <a:t>7-ФЗ "О </a:t>
            </a:r>
            <a:r>
              <a:rPr lang="ru-RU" b="1" dirty="0"/>
              <a:t>некоммерческих организациях«;</a:t>
            </a:r>
          </a:p>
          <a:p>
            <a:r>
              <a:rPr lang="ru-RU" b="1" dirty="0" smtClean="0"/>
              <a:t>Федеральным </a:t>
            </a:r>
            <a:r>
              <a:rPr lang="ru-RU" b="1" dirty="0"/>
              <a:t>законом от </a:t>
            </a:r>
            <a:r>
              <a:rPr lang="ru-RU" b="1" dirty="0" smtClean="0"/>
              <a:t>29 декабря 2012г. №273-ФЗ «Об </a:t>
            </a:r>
            <a:r>
              <a:rPr lang="ru-RU" b="1" dirty="0"/>
              <a:t>образовании в Российской Федерации»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174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B02BE"/>
                </a:solidFill>
              </a:rPr>
              <a:t>Требования к Уставу</a:t>
            </a:r>
            <a:endParaRPr lang="ru-RU" b="1" dirty="0">
              <a:solidFill>
                <a:srgbClr val="0B02BE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964488" cy="5904656"/>
          </a:xfrm>
        </p:spPr>
        <p:txBody>
          <a:bodyPr>
            <a:noAutofit/>
          </a:bodyPr>
          <a:lstStyle/>
          <a:p>
            <a:pPr marL="0" indent="0"/>
            <a:r>
              <a:rPr lang="ru-RU" sz="2000" b="1" dirty="0"/>
              <a:t>В учредительных документах некоммерческой организации </a:t>
            </a:r>
            <a:r>
              <a:rPr lang="ru-RU" sz="2000" b="1" dirty="0" smtClean="0"/>
              <a:t>должны определяться </a:t>
            </a:r>
            <a:r>
              <a:rPr lang="ru-RU" sz="2000" b="1" dirty="0"/>
              <a:t>наименование некоммерческой организации, </a:t>
            </a:r>
            <a:r>
              <a:rPr lang="ru-RU" sz="2000" b="1" dirty="0" smtClean="0"/>
              <a:t>содержащее указание </a:t>
            </a:r>
            <a:r>
              <a:rPr lang="ru-RU" sz="2000" b="1" dirty="0"/>
              <a:t>на характер ее деятельности и организационно-правовую </a:t>
            </a:r>
            <a:r>
              <a:rPr lang="ru-RU" sz="2000" b="1" dirty="0" smtClean="0"/>
              <a:t>форму, место </a:t>
            </a:r>
            <a:r>
              <a:rPr lang="ru-RU" sz="2000" b="1" dirty="0"/>
              <a:t>нахождения некоммерческой организации, порядок управления</a:t>
            </a:r>
          </a:p>
          <a:p>
            <a:pPr marL="0" indent="0">
              <a:buNone/>
            </a:pPr>
            <a:r>
              <a:rPr lang="ru-RU" sz="2000" b="1" dirty="0"/>
              <a:t>деятельностью, предмет и цели деятельности, сведения о филиалах </a:t>
            </a:r>
            <a:r>
              <a:rPr lang="ru-RU" sz="2000" b="1" dirty="0" smtClean="0"/>
              <a:t>и представительствах</a:t>
            </a:r>
            <a:r>
              <a:rPr lang="ru-RU" sz="2000" b="1" dirty="0"/>
              <a:t>, права и обязанности членов</a:t>
            </a:r>
            <a:r>
              <a:rPr lang="ru-RU" sz="2000" b="1" dirty="0" smtClean="0"/>
              <a:t>, </a:t>
            </a:r>
            <a:r>
              <a:rPr lang="ru-RU" sz="2000" b="1" dirty="0"/>
              <a:t>источники </a:t>
            </a:r>
            <a:r>
              <a:rPr lang="ru-RU" sz="2000" b="1" dirty="0" smtClean="0"/>
              <a:t>формирования имущества </a:t>
            </a:r>
            <a:r>
              <a:rPr lang="ru-RU" sz="2000" b="1" dirty="0"/>
              <a:t>некоммерческой организации, порядок внесения изменений </a:t>
            </a:r>
            <a:r>
              <a:rPr lang="ru-RU" sz="2000" b="1" dirty="0" smtClean="0"/>
              <a:t>в учредительные </a:t>
            </a:r>
            <a:r>
              <a:rPr lang="ru-RU" sz="2000" b="1" dirty="0"/>
              <a:t>документы некоммерческой организации, </a:t>
            </a:r>
            <a:r>
              <a:rPr lang="ru-RU" sz="2000" b="1" dirty="0" smtClean="0"/>
              <a:t>порядок использования </a:t>
            </a:r>
            <a:r>
              <a:rPr lang="ru-RU" sz="2000" b="1" dirty="0"/>
              <a:t>имущества в случае ликвидации </a:t>
            </a:r>
            <a:r>
              <a:rPr lang="ru-RU" sz="2000" b="1" dirty="0" smtClean="0"/>
              <a:t>некоммерческой организации.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/>
              <a:t>Устав бюджетного или казенного учреждения также должен </a:t>
            </a:r>
            <a:r>
              <a:rPr lang="ru-RU" sz="2000" b="1" dirty="0" smtClean="0"/>
              <a:t>содержать наименование </a:t>
            </a:r>
            <a:r>
              <a:rPr lang="ru-RU" sz="2000" b="1" dirty="0"/>
              <a:t>учреждения, указание на тип учреждения, сведения </a:t>
            </a:r>
            <a:r>
              <a:rPr lang="ru-RU" sz="2000" b="1" dirty="0" smtClean="0"/>
              <a:t>о собственнике </a:t>
            </a:r>
            <a:r>
              <a:rPr lang="ru-RU" sz="2000" b="1" dirty="0"/>
              <a:t>его имущества, исчерпывающий перечень видов </a:t>
            </a:r>
            <a:r>
              <a:rPr lang="ru-RU" sz="2000" b="1" dirty="0" smtClean="0"/>
              <a:t>деятельности, которые </a:t>
            </a:r>
            <a:r>
              <a:rPr lang="ru-RU" sz="2000" b="1" dirty="0"/>
              <a:t>бюджетное или казенное учреждение вправе осуществлять </a:t>
            </a:r>
            <a:r>
              <a:rPr lang="ru-RU" sz="2000" b="1" dirty="0" smtClean="0"/>
              <a:t>в соответствии </a:t>
            </a:r>
            <a:r>
              <a:rPr lang="ru-RU" sz="2000" b="1" dirty="0"/>
              <a:t>с целями, для достижения которых оно создано, указания </a:t>
            </a:r>
            <a:r>
              <a:rPr lang="ru-RU" sz="2000" b="1" dirty="0" smtClean="0"/>
              <a:t>о структуре</a:t>
            </a:r>
            <a:r>
              <a:rPr lang="ru-RU" sz="2000" b="1" dirty="0"/>
              <a:t>, компетенции органов управления учреждения, порядке </a:t>
            </a:r>
            <a:r>
              <a:rPr lang="ru-RU" sz="2000" b="1" dirty="0" smtClean="0"/>
              <a:t>их формирования</a:t>
            </a:r>
            <a:r>
              <a:rPr lang="ru-RU" sz="2000" b="1" dirty="0"/>
              <a:t>, сроках полномочий и порядке деятельности таких органов.</a:t>
            </a:r>
          </a:p>
          <a:p>
            <a:r>
              <a:rPr lang="ru-RU" sz="2000" b="1" dirty="0"/>
              <a:t>• (статья 14 Федерального закона №7-ФЗ)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449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B02BE"/>
                </a:solidFill>
              </a:rPr>
              <a:t>Требования к Уставу</a:t>
            </a:r>
            <a:endParaRPr lang="ru-RU" b="1" dirty="0">
              <a:solidFill>
                <a:srgbClr val="0B02BE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В уставе образовательной организации должна содержаться наряду </a:t>
            </a:r>
            <a:r>
              <a:rPr lang="ru-RU" b="1" dirty="0" smtClean="0"/>
              <a:t>с информацией</a:t>
            </a:r>
            <a:r>
              <a:rPr lang="ru-RU" b="1" dirty="0"/>
              <a:t>, предусмотренной законодательством Российской </a:t>
            </a:r>
            <a:r>
              <a:rPr lang="ru-RU" b="1" dirty="0" smtClean="0"/>
              <a:t>Федерации, следующая </a:t>
            </a:r>
            <a:r>
              <a:rPr lang="ru-RU" b="1" dirty="0"/>
              <a:t>информация:</a:t>
            </a:r>
          </a:p>
          <a:p>
            <a:r>
              <a:rPr lang="ru-RU" b="1" dirty="0"/>
              <a:t>• 1) тип образовательной организации;</a:t>
            </a:r>
          </a:p>
          <a:p>
            <a:r>
              <a:rPr lang="ru-RU" b="1" dirty="0"/>
              <a:t>• 2) учредитель или учредители образовательной организации;</a:t>
            </a:r>
          </a:p>
          <a:p>
            <a:r>
              <a:rPr lang="ru-RU" b="1" dirty="0"/>
              <a:t>• 3) виды реализуемых образовательных программ с указанием </a:t>
            </a:r>
            <a:r>
              <a:rPr lang="ru-RU" b="1" dirty="0" smtClean="0"/>
              <a:t>уровня образования </a:t>
            </a:r>
            <a:r>
              <a:rPr lang="ru-RU" b="1" dirty="0"/>
              <a:t>и (или) направленности;</a:t>
            </a:r>
          </a:p>
          <a:p>
            <a:r>
              <a:rPr lang="ru-RU" b="1" dirty="0"/>
              <a:t>• 4) структура и компетенция органов управления </a:t>
            </a:r>
            <a:r>
              <a:rPr lang="ru-RU" b="1" dirty="0" smtClean="0"/>
              <a:t>образовательной организацией</a:t>
            </a:r>
            <a:r>
              <a:rPr lang="ru-RU" b="1" dirty="0"/>
              <a:t>, порядок их формирования и сроки полномочий.</a:t>
            </a:r>
          </a:p>
          <a:p>
            <a:r>
              <a:rPr lang="ru-RU" b="1" dirty="0" smtClean="0"/>
              <a:t> </a:t>
            </a:r>
            <a:r>
              <a:rPr lang="ru-RU" b="1" dirty="0">
                <a:solidFill>
                  <a:srgbClr val="FF0000"/>
                </a:solidFill>
              </a:rPr>
              <a:t>(часть 2 статьи 25 Федерального закона №273-ФЗ)</a:t>
            </a:r>
          </a:p>
        </p:txBody>
      </p:sp>
    </p:spTree>
    <p:extLst>
      <p:ext uri="{BB962C8B-B14F-4D97-AF65-F5344CB8AC3E}">
        <p14:creationId xmlns:p14="http://schemas.microsoft.com/office/powerpoint/2010/main" xmlns="" val="40248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B02BE"/>
                </a:solidFill>
              </a:rPr>
              <a:t>Требования к Уставу</a:t>
            </a:r>
            <a:endParaRPr lang="ru-RU" b="1" dirty="0">
              <a:solidFill>
                <a:srgbClr val="0B02BE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47609093"/>
              </p:ext>
            </p:extLst>
          </p:nvPr>
        </p:nvGraphicFramePr>
        <p:xfrm>
          <a:off x="457200" y="1124744"/>
          <a:ext cx="8229599" cy="52725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78448">
                  <a:extLst>
                    <a:ext uri="{9D8B030D-6E8A-4147-A177-3AD203B41FA5}">
                      <a16:colId xmlns="" xmlns:a16="http://schemas.microsoft.com/office/drawing/2014/main" val="130993414"/>
                    </a:ext>
                  </a:extLst>
                </a:gridCol>
                <a:gridCol w="1551151">
                  <a:extLst>
                    <a:ext uri="{9D8B030D-6E8A-4147-A177-3AD203B41FA5}">
                      <a16:colId xmlns="" xmlns:a16="http://schemas.microsoft.com/office/drawing/2014/main" val="106197821"/>
                    </a:ext>
                  </a:extLst>
                </a:gridCol>
              </a:tblGrid>
              <a:tr h="742268">
                <a:tc rowSpan="2"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Установление структуры, порядка формирования, срока полномочий и компетенции органов управления образовательной организацией, порядка принятия ими решений и выступления от имени образовательной организации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28575" marB="28575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>
                          <a:effectLst/>
                          <a:hlinkClick r:id="rId2"/>
                        </a:rPr>
                        <a:t>п. 4 ч. 2 ст. 25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28575" marB="28575"/>
                </a:tc>
                <a:extLst>
                  <a:ext uri="{0D108BD9-81ED-4DB2-BD59-A6C34878D82A}">
                    <a16:rowId xmlns="" xmlns:a16="http://schemas.microsoft.com/office/drawing/2014/main" val="4187313766"/>
                  </a:ext>
                </a:extLst>
              </a:tr>
              <a:tr h="12119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>
                          <a:effectLst/>
                          <a:hlinkClick r:id="rId3"/>
                        </a:rPr>
                        <a:t>ч. 5 ст. 26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28575" marB="28575"/>
                </a:tc>
                <a:extLst>
                  <a:ext uri="{0D108BD9-81ED-4DB2-BD59-A6C34878D82A}">
                    <a16:rowId xmlns="" xmlns:a16="http://schemas.microsoft.com/office/drawing/2014/main" val="881678664"/>
                  </a:ext>
                </a:extLst>
              </a:tr>
              <a:tr h="74226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Порядок принятия локальных нормативных актов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28575" marB="28575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dirty="0" smtClean="0">
                          <a:effectLst/>
                          <a:hlinkClick r:id="rId4"/>
                        </a:rPr>
                        <a:t>ст</a:t>
                      </a:r>
                      <a:r>
                        <a:rPr lang="ru-RU" sz="2000" u="none" strike="noStrike" dirty="0">
                          <a:effectLst/>
                          <a:hlinkClick r:id="rId4"/>
                        </a:rPr>
                        <a:t>. 30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28575" marB="28575"/>
                </a:tc>
                <a:extLst>
                  <a:ext uri="{0D108BD9-81ED-4DB2-BD59-A6C34878D82A}">
                    <a16:rowId xmlns="" xmlns:a16="http://schemas.microsoft.com/office/drawing/2014/main" val="4081693593"/>
                  </a:ext>
                </a:extLst>
              </a:tr>
              <a:tr h="2560136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Установление специальных названий обучающихся, осваивающих дополнительные общеобразовательные программы в общеобразовательных организациях, имеющих целью подготовку несовершеннолетних граждан к военной или иной государственной службе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28575" marB="28575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dirty="0">
                          <a:effectLst/>
                          <a:hlinkClick r:id="rId5"/>
                        </a:rPr>
                        <a:t>ч. 2 ст. 33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28575" marB="28575"/>
                </a:tc>
                <a:extLst>
                  <a:ext uri="{0D108BD9-81ED-4DB2-BD59-A6C34878D82A}">
                    <a16:rowId xmlns="" xmlns:a16="http://schemas.microsoft.com/office/drawing/2014/main" val="3159326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0027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B02BE"/>
                </a:solidFill>
              </a:rPr>
              <a:t>Требования к Уставу</a:t>
            </a:r>
            <a:endParaRPr lang="ru-RU" b="1" dirty="0">
              <a:solidFill>
                <a:srgbClr val="0B02BE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80299589"/>
              </p:ext>
            </p:extLst>
          </p:nvPr>
        </p:nvGraphicFramePr>
        <p:xfrm>
          <a:off x="457200" y="764703"/>
          <a:ext cx="8229599" cy="57958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78448">
                  <a:extLst>
                    <a:ext uri="{9D8B030D-6E8A-4147-A177-3AD203B41FA5}">
                      <a16:colId xmlns="" xmlns:a16="http://schemas.microsoft.com/office/drawing/2014/main" val="130993414"/>
                    </a:ext>
                  </a:extLst>
                </a:gridCol>
                <a:gridCol w="1551151">
                  <a:extLst>
                    <a:ext uri="{9D8B030D-6E8A-4147-A177-3AD203B41FA5}">
                      <a16:colId xmlns="" xmlns:a16="http://schemas.microsoft.com/office/drawing/2014/main" val="106197821"/>
                    </a:ext>
                  </a:extLst>
                </a:gridCol>
              </a:tblGrid>
              <a:tr h="65712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Порядок участия обучающихся в управлении образовательной организацией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28575" marB="28575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>
                          <a:solidFill>
                            <a:srgbClr val="0000FF"/>
                          </a:solidFill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п. 17 ч. 1 ст. 34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28575" marB="28575"/>
                </a:tc>
                <a:extLst>
                  <a:ext uri="{0D108BD9-81ED-4DB2-BD59-A6C34878D82A}">
                    <a16:rowId xmlns="" xmlns:a16="http://schemas.microsoft.com/office/drawing/2014/main" val="4187313766"/>
                  </a:ext>
                </a:extLst>
              </a:tr>
              <a:tr h="97613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формы участия родителей в управлении организацией, осуществляющей образовательную деятельность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28575" marB="28575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strike="noStrike" dirty="0">
                          <a:solidFill>
                            <a:srgbClr val="0000FF"/>
                          </a:solidFill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п. 7 ч. 3 ст. 44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28575" marB="28575"/>
                </a:tc>
                <a:extLst>
                  <a:ext uri="{0D108BD9-81ED-4DB2-BD59-A6C34878D82A}">
                    <a16:rowId xmlns="" xmlns:a16="http://schemas.microsoft.com/office/drawing/2014/main" val="881678664"/>
                  </a:ext>
                </a:extLst>
              </a:tr>
              <a:tr h="97613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Порядок участия педагогических работников в управлении образовательной организацией, в том числе в коллегиальных органах управления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28575" marB="28575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strike="noStrike" dirty="0">
                          <a:solidFill>
                            <a:srgbClr val="0000FF"/>
                          </a:solidFill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п. 9 ч. 3 ст. 47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28575" marB="28575"/>
                </a:tc>
                <a:extLst>
                  <a:ext uri="{0D108BD9-81ED-4DB2-BD59-A6C34878D82A}">
                    <a16:rowId xmlns="" xmlns:a16="http://schemas.microsoft.com/office/drawing/2014/main" val="1620165809"/>
                  </a:ext>
                </a:extLst>
              </a:tr>
              <a:tr h="65712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Установление порядка назначения (избрания) руководителя образовательной организации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28575" marB="28575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strike="noStrike" dirty="0">
                          <a:solidFill>
                            <a:srgbClr val="0000FF"/>
                          </a:solidFill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ч. 1 ст. 51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28575" marB="28575"/>
                </a:tc>
                <a:extLst>
                  <a:ext uri="{0D108BD9-81ED-4DB2-BD59-A6C34878D82A}">
                    <a16:rowId xmlns="" xmlns:a16="http://schemas.microsoft.com/office/drawing/2014/main" val="4081693593"/>
                  </a:ext>
                </a:extLst>
              </a:tr>
              <a:tr h="2062069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прав и обязанностей руководителя образовательной организации, его компетенции в области управления образовательной организацией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28575" marB="28575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strike="noStrike" dirty="0">
                          <a:solidFill>
                            <a:srgbClr val="0000FF"/>
                          </a:solidFill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ч. 6 ст. 51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28575" marB="28575"/>
                </a:tc>
                <a:extLst>
                  <a:ext uri="{0D108BD9-81ED-4DB2-BD59-A6C34878D82A}">
                    <a16:rowId xmlns="" xmlns:a16="http://schemas.microsoft.com/office/drawing/2014/main" val="3159326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1101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B02BE"/>
                </a:solidFill>
              </a:rPr>
              <a:t>Требования к Уставу</a:t>
            </a:r>
            <a:endParaRPr lang="ru-RU" b="1" dirty="0">
              <a:solidFill>
                <a:srgbClr val="0B02BE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5554987"/>
              </p:ext>
            </p:extLst>
          </p:nvPr>
        </p:nvGraphicFramePr>
        <p:xfrm>
          <a:off x="459378" y="908720"/>
          <a:ext cx="8361094" cy="56351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79631">
                  <a:extLst>
                    <a:ext uri="{9D8B030D-6E8A-4147-A177-3AD203B41FA5}">
                      <a16:colId xmlns="" xmlns:a16="http://schemas.microsoft.com/office/drawing/2014/main" val="1794633760"/>
                    </a:ext>
                  </a:extLst>
                </a:gridCol>
                <a:gridCol w="1581463">
                  <a:extLst>
                    <a:ext uri="{9D8B030D-6E8A-4147-A177-3AD203B41FA5}">
                      <a16:colId xmlns="" xmlns:a16="http://schemas.microsoft.com/office/drawing/2014/main" val="701065987"/>
                    </a:ext>
                  </a:extLst>
                </a:gridCol>
              </a:tblGrid>
              <a:tr h="2368206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Установление прав, обязанностей и ответственности работников образовательных организаций, занимающих должности инженерно-технических, административно-хозяйственных, производственных, учебно-вспомогательных, медицинских и иных работников, осуществляющих вспомогательные функции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28575" marB="28575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>
                          <a:effectLst/>
                          <a:hlinkClick r:id="rId2"/>
                        </a:rPr>
                        <a:t>ч. 3 ст. 52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28575" marB="28575"/>
                </a:tc>
                <a:extLst>
                  <a:ext uri="{0D108BD9-81ED-4DB2-BD59-A6C34878D82A}">
                    <a16:rowId xmlns="" xmlns:a16="http://schemas.microsoft.com/office/drawing/2014/main" val="31676395"/>
                  </a:ext>
                </a:extLst>
              </a:tr>
              <a:tr h="129672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Определение уставных целей деятельности (Доход от оказания платных образовательных услуг используется указанными организациями в соответствии с уставными целями)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28575" marB="28575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dirty="0">
                          <a:effectLst/>
                          <a:hlinkClick r:id="rId3"/>
                        </a:rPr>
                        <a:t>ч. 1 ст. 101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28575" marB="28575"/>
                </a:tc>
                <a:extLst>
                  <a:ext uri="{0D108BD9-81ED-4DB2-BD59-A6C34878D82A}">
                    <a16:rowId xmlns="" xmlns:a16="http://schemas.microsoft.com/office/drawing/2014/main" val="4279382607"/>
                  </a:ext>
                </a:extLst>
              </a:tr>
              <a:tr h="1807677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Порядок направления при ликвидации образовательной организации ее имущества после удовлетворения требований кредиторов на цели развития образования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28575" marB="28575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dirty="0">
                          <a:effectLst/>
                          <a:hlinkClick r:id="rId4"/>
                        </a:rPr>
                        <a:t>ч. 3 ст. 102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28575" marB="28575"/>
                </a:tc>
                <a:extLst>
                  <a:ext uri="{0D108BD9-81ED-4DB2-BD59-A6C34878D82A}">
                    <a16:rowId xmlns="" xmlns:a16="http://schemas.microsoft.com/office/drawing/2014/main" val="1955641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0071229"/>
      </p:ext>
    </p:extLst>
  </p:cSld>
  <p:clrMapOvr>
    <a:masterClrMapping/>
  </p:clrMapOvr>
</p:sld>
</file>

<file path=ppt/theme/theme1.xml><?xml version="1.0" encoding="utf-8"?>
<a:theme xmlns:a="http://schemas.openxmlformats.org/drawingml/2006/main" name="PowerDESIGNS PowerTIP Sample Presentation_02">
  <a:themeElements>
    <a:clrScheme name="PowerDESIGNS PowerTIP Sample Presentation_0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DESIGNS PowerTIP Sample Presentation_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DESIGNS PowerTIP Sample Presentation_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DESIGNS PowerTIP Sample Presentation_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DESIGNS PowerTIP Sample Presentation_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DESIGNS PowerTIP Sample Presentation_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DESIGNS PowerTIP Sample Presentation_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DESIGNS PowerTIP Sample Presentation_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DESIGNS PowerTIP Sample Presentation_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owerDESIGNS PowerTIP Sample Presentation_02">
  <a:themeElements>
    <a:clrScheme name="PowerDESIGNS PowerTIP Sample Presentation_0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DESIGNS PowerTIP Sample Presentation_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DESIGNS PowerTIP Sample Presentation_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DESIGNS PowerTIP Sample Presentation_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DESIGNS PowerTIP Sample Presentation_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DESIGNS PowerTIP Sample Presentation_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DESIGNS PowerTIP Sample Presentation_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DESIGNS PowerTIP Sample Presentation_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DESIGNS PowerTIP Sample Presentation_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PowerDESIGNS PowerTIP Sample Presentation_02">
  <a:themeElements>
    <a:clrScheme name="PowerDESIGNS PowerTIP Sample Presentation_0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DESIGNS PowerTIP Sample Presentation_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DESIGNS PowerTIP Sample Presentation_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DESIGNS PowerTIP Sample Presentation_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DESIGNS PowerTIP Sample Presentation_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DESIGNS PowerTIP Sample Presentation_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DESIGNS PowerTIP Sample Presentation_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DESIGNS PowerTIP Sample Presentation_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DESIGNS PowerTIP Sample Presentation_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7855</TotalTime>
  <Words>2397</Words>
  <Application>Microsoft Office PowerPoint</Application>
  <PresentationFormat>Экран (4:3)</PresentationFormat>
  <Paragraphs>180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37</vt:i4>
      </vt:variant>
    </vt:vector>
  </HeadingPairs>
  <TitlesOfParts>
    <vt:vector size="41" baseType="lpstr">
      <vt:lpstr>PowerDESIGNS PowerTIP Sample Presentation_02</vt:lpstr>
      <vt:lpstr>Тема Office</vt:lpstr>
      <vt:lpstr>1_PowerDESIGNS PowerTIP Sample Presentation_02</vt:lpstr>
      <vt:lpstr>2_PowerDESIGNS PowerTIP Sample Presentation_02</vt:lpstr>
      <vt:lpstr>Слайд 1</vt:lpstr>
      <vt:lpstr>2018 год – 105 плановых проверок</vt:lpstr>
      <vt:lpstr>Требования к сайтам</vt:lpstr>
      <vt:lpstr>Требования к Уставу</vt:lpstr>
      <vt:lpstr>Требования к Уставу</vt:lpstr>
      <vt:lpstr>Требования к Уставу</vt:lpstr>
      <vt:lpstr>Требования к Уставу</vt:lpstr>
      <vt:lpstr>Требования к Уставу</vt:lpstr>
      <vt:lpstr>Требования к Уставу</vt:lpstr>
      <vt:lpstr>Возможное содержание Устава</vt:lpstr>
      <vt:lpstr>Формирование локальной нормативной базы</vt:lpstr>
      <vt:lpstr>Порядок принятия локальных нормативных актов образовательных организаций </vt:lpstr>
      <vt:lpstr>Принятие локальных нормативных актов образовательных организаций</vt:lpstr>
      <vt:lpstr>Принятие локальных нормативных актов образовательных организаций</vt:lpstr>
      <vt:lpstr>Нормы законодательства</vt:lpstr>
      <vt:lpstr>Типичные нарушения при организации приема в школу</vt:lpstr>
      <vt:lpstr>Типичные нарушения при организации приема в школу</vt:lpstr>
      <vt:lpstr>Типичные нарушения при организации приема в школу</vt:lpstr>
      <vt:lpstr>Типичные нарушения при переводе обучающихся </vt:lpstr>
      <vt:lpstr>Нормы законодательства</vt:lpstr>
      <vt:lpstr>Типичные нарушения при организации приема в дошкольные группы </vt:lpstr>
      <vt:lpstr>Типичные нарушения при организации приема в дошкольные группы </vt:lpstr>
      <vt:lpstr>Типичные нарушения при организации приема в дошкольные группы </vt:lpstr>
      <vt:lpstr>Типичные нарушения при отчислении из общеобразовательного учреждения</vt:lpstr>
      <vt:lpstr>Типичные нарушения при организации промежуточной аттестации обучающихся</vt:lpstr>
      <vt:lpstr>Типичные нарушения при организации текущей аттестации обучающихся</vt:lpstr>
      <vt:lpstr>Типичные нарушения при организации ГИА – нарушения при ознакомлении обучающихся и РОДИТЕЛЕЙ</vt:lpstr>
      <vt:lpstr>Типичные нарушения при исполнении компетенций ОУ</vt:lpstr>
      <vt:lpstr>Типичные нарушения при исполнении компетенций ОУ</vt:lpstr>
      <vt:lpstr>Типичные нарушения при исполнении компетенций ОУ</vt:lpstr>
      <vt:lpstr>Типичные нарушения при исполнении компетенций ОУ</vt:lpstr>
      <vt:lpstr>Типичные нарушения при исполнении компетенций ОУ</vt:lpstr>
      <vt:lpstr>Типичные нарушения при исполнении компетенции ОУ</vt:lpstr>
      <vt:lpstr>Типичные нарушения при организации обучения детей-инвалидов и обучающихся с ОВЗ</vt:lpstr>
      <vt:lpstr>Типичные нарушения при организации обучения детей-инвалидов и обучающихся с ОВЗ</vt:lpstr>
      <vt:lpstr>Типичные нарушения при организации образовательной деятельности</vt:lpstr>
      <vt:lpstr>Слайд 37</vt:lpstr>
    </vt:vector>
  </TitlesOfParts>
  <Company>Мин. обр.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Августовское совещание</dc:title>
  <dc:creator>Zharikova-ev</dc:creator>
  <cp:lastModifiedBy>User</cp:lastModifiedBy>
  <cp:revision>359</cp:revision>
  <cp:lastPrinted>2015-07-20T06:44:28Z</cp:lastPrinted>
  <dcterms:created xsi:type="dcterms:W3CDTF">2013-07-30T06:53:45Z</dcterms:created>
  <dcterms:modified xsi:type="dcterms:W3CDTF">2019-01-29T06:39:01Z</dcterms:modified>
</cp:coreProperties>
</file>